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Cover slide. Property: Unit 4/316 Parramatta Road, Burwood NSW 2134. Strata Plan SP93010, approximately 54 lots, built 2016. This report covers sections A through F: property profile, planning uplift, development/collective sale, market impact, tax strategy, and recommendations.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Five Dock comparison: much lower intensity TOD than Burwood North. Burwood North's 42 storey/6:1 FSR designation makes it one of the most intensive TOD nodes in the Metro West programme — comparable to stations closer to the CBD. This concentration of density around a single station maximises land uplift. The comparison confirms SP93010 is in a higher-value planning position than comparable Metro West sites.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Three-horizon analysis: Near term (2026-28) — hold, modest appreciation, strong rental. Medium term (2028-31) — key decision window as metro nears and developer approaches become real. Long term (2032+) — full metro premium, maximum collective sale value if pursued. Key risk: if collective sale fails to reach 75%, individual unit still benefits from suburb transformation. The unit has value regardless of development outcome.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Market data is indicative based on available research. 1-bed Burwood units transacted $590K-$680K in 2024-25. The suburb median of ~$930K reflects the full range including 2-bed and larger units. Rental yield ~3.8-4.5% gross. These are pre-metro values — comparable inner-west corridors saw 15-25% price premium in years approaching/following train station openings.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Critical tax planning points: (1) Main residence exemption — confirm residency history; (2) 6-year absence rule — check if applicable; (3) Collective sale CGT — could be fully exempt under main residence, or 50% discount if IP; (4) NSW land tax — strata lot share may approach threshold as values rise; (5) Ownership structure review — SMSF holding offers compelling tax rates. All tax advice must be confirmed with a registered tax agent and solicitor.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Documentation is often the weakest link in maximising tax outcomes. Key records: purchase contracts (establish cost base), capital improvement receipts (add to cost base), all operating expense receipts (deductible if IP), main residence election if applicable, and any ATO correspondence. Recommend scanning everything and storing in a dedicated folder — especially relevant if a collective sale occurs unexpectedly.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scenarios: Conservative (hold &amp; rent — safest, 5-10yr horizon), Growth (hold to collective sale — best expected value, 6-10yr, $800K-$1M+ exit), Opportunistic (sell now — liquidity but leaves 30-50% upside behind). Recommended path: Growth scenario with annual review. Exit trigger: when developer makes formal offer to buy-out at 25%+ premium. Don't anchor to current value — the TOD story is the asset.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Action plan: Immediate priorities are tax position confirmation and road widening check — both are low cost and high information value. The TOD rezoning and metro timeline drive everything else. The most valuable action in 2027-2030 is understanding owner sentiment before a developer approaches — being prepared rather than reactive. Never negotiate with a developer without independent legal and valuation advice.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Closing slide. Key message: three simultaneous catalysts (Metro West, TOD rezoning, PRCUTS renewal) position this property for significant uplift. The recommended strategy is patience — hold through the rezoning finalisation and into the metro approach window (2028-2032). Prepare the documentation and tax position now so you can act quickly when a developer approaches. Disclaimer: this report is for personal discussion purposes only and does not constitute professional advice.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findings: (1) Major planning uplift from Burwood North TOD rezoning — up to 42 storeys and 6:1 FSR. (2) ~350m from Burwood North Metro station opening 2032 — strong locational premium. (3) Collective sale requires 75% of ~54 lot owners. (4) Current market 1-bed $590K-$680K but suburb median ~$930K with metro premium ahead.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Property details for Unit 4, SP93010. Key points: built 2016 (~9 years old at report date), approximately 54 lots, zoned R4 High Density. Location on Parramatta Road gives strong transport access. The 2016 build date is significant — newer buildings have owners less motivated to sell (recent purchase, modern finishes), which is a headwind for collective sale.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Current R4 zoning allows 27m/2.5:1 FSR. The critical overlay risk is TfNSW's proposed 5m road widening on Parramatta Road. This affects redevelopment setbacks and would reduce a developer's net developable area, which caps acquisition price. Recommend confirming with Burwood Council or a town planner whether SP93010 falls within the widening corridor.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Burwood North Metro TOD draft rezoning proposes heights of 8-42 storeys and FSR up to 6:1 for 113 hectares around the Burwood North station. This is a dramatic uplift from the current 27m/2.5:1. Rezoning finalisation expected 2026-27 after the public exhibition closed March-April 2026. For a developer, this multiplies the theoretical land value — but requires collective sale of the strata first.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Burwood North is one of the major TOD precincts in the Metro West programme. The 113ha rezoning area has graduated heights from 8 storeys near the edges to 42 storeys at the premium core. 316 Parramatta Rd at ~350m from station is likely in the mid-intensity zone (probably 15-25 storeys). PRCUTS already flagged this corridor for urban renewal — the TOD rezoning accelerates that. Key insight: land value uplift, not unit value uplift. A developer paying $150k/apartment would pay more under 6:1 FSR than 2.5:1.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Sydney Metro West: Parramatta to Sydney CBD. Burwood North is one of 9 stations. Tunnelling commenced 2023 and is active under the Burwood North area. The ~350m proximity of SP93010 to the station puts it in the prime TOD catchment. Metro opening 2032 is a hard anchor for developer timelines — most major acquisitions occur 3-6 years before opening when construction certainty is highest.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NSW Strata Schemes Development Act 2015 (as amended) allows collective sale at 75% owner approval threshold — reduced from the original 100%. For SP93010: ~41 of 54 owners must agree. Headwinds: 2016 build date means owners are relatively recent purchasers less motivated to sell. No developer approach yet. Road widening overlay may reduce developer premium. Tailwinds: Metro proximity, TOD rezoning, PRCUTS designation. The collective sale probability improves significantly as 2032 approaches.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Developer acquisition probability: moderate-to-good for the 2027-2030 window. Key swing factors are: (1) TOD rezoning gazettal date, (2) construction cost trajectory, (3) whether developer can coordinate 75% of owners at an acceptable price. Typical developer acquisition price for a collective sale adds a premium of 20-40% over individual market value per apartment to compensate owners for the disruption and forced exit.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AF9F5"/>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C6613F"/>
          </a:solidFill>
          <a:ln w="12700">
            <a:solidFill>
              <a:srgbClr val="333333"/>
            </a:solidFill>
            <a:prstDash val="solid"/>
          </a:ln>
        </p:spPr>
      </p:sp>
      <p:sp>
        <p:nvSpPr>
          <p:cNvPr id="3" name="Shape 1"/>
          <p:cNvSpPr/>
          <p:nvPr/>
        </p:nvSpPr>
        <p:spPr>
          <a:xfrm>
            <a:off x="594360" y="1097280"/>
            <a:ext cx="45720" cy="4389120"/>
          </a:xfrm>
          <a:prstGeom prst="rect">
            <a:avLst/>
          </a:prstGeom>
          <a:solidFill>
            <a:srgbClr val="C6613F"/>
          </a:solidFill>
          <a:ln w="12700">
            <a:solidFill>
              <a:srgbClr val="333333"/>
            </a:solidFill>
            <a:prstDash val="solid"/>
          </a:ln>
        </p:spPr>
      </p:sp>
      <p:sp>
        <p:nvSpPr>
          <p:cNvPr id="4" name="Text 2"/>
          <p:cNvSpPr/>
          <p:nvPr/>
        </p:nvSpPr>
        <p:spPr>
          <a:xfrm>
            <a:off x="868680" y="1097280"/>
            <a:ext cx="9144000" cy="320040"/>
          </a:xfrm>
          <a:prstGeom prst="rect">
            <a:avLst/>
          </a:prstGeom>
          <a:noFill/>
          <a:ln/>
        </p:spPr>
        <p:txBody>
          <a:bodyPr wrap="square" lIns="0" tIns="0" rIns="0" bIns="0" rtlCol="0" anchor="ctr"/>
          <a:lstStyle/>
          <a:p>
            <a:pPr algn="l" indent="0" marL="0">
              <a:buNone/>
            </a:pPr>
            <a:r>
              <a:rPr lang="en-US" sz="1100" b="1" spc="300" kern="0" dirty="0">
                <a:solidFill>
                  <a:srgbClr val="C6613F"/>
                </a:solidFill>
                <a:latin typeface="Instrument Sans" pitchFamily="34" charset="0"/>
                <a:ea typeface="Instrument Sans" pitchFamily="34" charset="-122"/>
                <a:cs typeface="Instrument Sans" pitchFamily="34" charset="-120"/>
              </a:rPr>
              <a:t>PROPERTY FEASIBILITY REPORT</a:t>
            </a:r>
            <a:endParaRPr lang="en-US" sz="1100" dirty="0"/>
          </a:p>
        </p:txBody>
      </p:sp>
      <p:sp>
        <p:nvSpPr>
          <p:cNvPr id="5" name="Text 3"/>
          <p:cNvSpPr/>
          <p:nvPr/>
        </p:nvSpPr>
        <p:spPr>
          <a:xfrm>
            <a:off x="868680" y="1463040"/>
            <a:ext cx="9144000" cy="2011680"/>
          </a:xfrm>
          <a:prstGeom prst="rect">
            <a:avLst/>
          </a:prstGeom>
          <a:noFill/>
          <a:ln/>
        </p:spPr>
        <p:txBody>
          <a:bodyPr wrap="square" lIns="0" tIns="0" rIns="0" bIns="0" rtlCol="0" anchor="t"/>
          <a:lstStyle/>
          <a:p>
            <a:pPr algn="l" indent="0" marL="0">
              <a:buNone/>
            </a:pPr>
            <a:r>
              <a:rPr lang="en-US" sz="3600" dirty="0">
                <a:solidFill>
                  <a:srgbClr val="141413"/>
                </a:solidFill>
                <a:latin typeface="Georgia" pitchFamily="34" charset="0"/>
                <a:ea typeface="Georgia" pitchFamily="34" charset="-122"/>
                <a:cs typeface="Georgia" pitchFamily="34" charset="-120"/>
              </a:rPr>
              <a:t>316 Parramatta Road</a:t>
            </a:r>
            <a:endParaRPr lang="en-US" sz="3600" dirty="0"/>
          </a:p>
          <a:p>
            <a:pPr algn="l" indent="0" marL="0">
              <a:buNone/>
            </a:pPr>
            <a:r>
              <a:rPr lang="en-US" sz="3600" dirty="0">
                <a:solidFill>
                  <a:srgbClr val="141413"/>
                </a:solidFill>
                <a:latin typeface="Georgia" pitchFamily="34" charset="0"/>
                <a:ea typeface="Georgia" pitchFamily="34" charset="-122"/>
                <a:cs typeface="Georgia" pitchFamily="34" charset="-120"/>
              </a:rPr>
              <a:t>Burwood NSW 2134</a:t>
            </a:r>
            <a:endParaRPr lang="en-US" sz="3600" dirty="0"/>
          </a:p>
        </p:txBody>
      </p:sp>
      <p:sp>
        <p:nvSpPr>
          <p:cNvPr id="6" name="Text 4"/>
          <p:cNvSpPr/>
          <p:nvPr/>
        </p:nvSpPr>
        <p:spPr>
          <a:xfrm>
            <a:off x="868680" y="3520440"/>
            <a:ext cx="9144000" cy="347472"/>
          </a:xfrm>
          <a:prstGeom prst="rect">
            <a:avLst/>
          </a:prstGeom>
          <a:noFill/>
          <a:ln/>
        </p:spPr>
        <p:txBody>
          <a:bodyPr wrap="square" lIns="0" tIns="0" rIns="0" bIns="0" rtlCol="0" anchor="t"/>
          <a:lstStyle/>
          <a:p>
            <a:pPr algn="l" indent="0" marL="0">
              <a:buNone/>
            </a:pPr>
            <a:r>
              <a:rPr lang="en-US" sz="1700" dirty="0">
                <a:solidFill>
                  <a:srgbClr val="3D3D3A"/>
                </a:solidFill>
                <a:latin typeface="Instrument Sans" pitchFamily="34" charset="0"/>
                <a:ea typeface="Instrument Sans" pitchFamily="34" charset="-122"/>
                <a:cs typeface="Instrument Sans" pitchFamily="34" charset="-120"/>
              </a:rPr>
              <a:t>Unit 4 / Strata Plan SP93010</a:t>
            </a:r>
            <a:endParaRPr lang="en-US" sz="1700" dirty="0"/>
          </a:p>
        </p:txBody>
      </p:sp>
      <p:sp>
        <p:nvSpPr>
          <p:cNvPr id="7" name="Text 5"/>
          <p:cNvSpPr/>
          <p:nvPr/>
        </p:nvSpPr>
        <p:spPr>
          <a:xfrm>
            <a:off x="868680" y="3977640"/>
            <a:ext cx="9144000" cy="640080"/>
          </a:xfrm>
          <a:prstGeom prst="rect">
            <a:avLst/>
          </a:prstGeom>
          <a:noFill/>
          <a:ln/>
        </p:spPr>
        <p:txBody>
          <a:bodyPr wrap="square" lIns="0" tIns="0" rIns="0" bIns="0" rtlCol="0" anchor="t"/>
          <a:lstStyle/>
          <a:p>
            <a:pPr algn="l" indent="0" marL="0">
              <a:buNone/>
            </a:pPr>
            <a:r>
              <a:rPr lang="en-US" sz="1300" dirty="0">
                <a:solidFill>
                  <a:srgbClr val="5E5D59"/>
                </a:solidFill>
                <a:latin typeface="Instrument Sans" pitchFamily="34" charset="0"/>
                <a:ea typeface="Instrument Sans" pitchFamily="34" charset="-122"/>
                <a:cs typeface="Instrument Sans" pitchFamily="34" charset="-120"/>
              </a:rPr>
              <a:t>Strategic feasibility analysis covering planning uplift, metro TOD rezoning,</a:t>
            </a:r>
            <a:endParaRPr lang="en-US" sz="1300" dirty="0"/>
          </a:p>
          <a:p>
            <a:pPr algn="l" indent="0" marL="0">
              <a:buNone/>
            </a:pPr>
            <a:r>
              <a:rPr lang="en-US" sz="1300" dirty="0">
                <a:solidFill>
                  <a:srgbClr val="5E5D59"/>
                </a:solidFill>
                <a:latin typeface="Instrument Sans" pitchFamily="34" charset="0"/>
                <a:ea typeface="Instrument Sans" pitchFamily="34" charset="-122"/>
                <a:cs typeface="Instrument Sans" pitchFamily="34" charset="-120"/>
              </a:rPr>
              <a:t>collective sale prospects, market impact, and tax strategy.</a:t>
            </a:r>
            <a:endParaRPr lang="en-US" sz="1300" dirty="0"/>
          </a:p>
        </p:txBody>
      </p:sp>
      <p:sp>
        <p:nvSpPr>
          <p:cNvPr id="8" name="Text 6"/>
          <p:cNvSpPr/>
          <p:nvPr/>
        </p:nvSpPr>
        <p:spPr>
          <a:xfrm>
            <a:off x="868680" y="5394960"/>
            <a:ext cx="7315200" cy="256032"/>
          </a:xfrm>
          <a:prstGeom prst="rect">
            <a:avLst/>
          </a:prstGeom>
          <a:noFill/>
          <a:ln/>
        </p:spPr>
        <p:txBody>
          <a:bodyPr wrap="square" lIns="0" tIns="0" rIns="0" bIns="0" rtlCol="0" anchor="ctr"/>
          <a:lstStyle/>
          <a:p>
            <a:pPr algn="l" indent="0" marL="0">
              <a:buNone/>
            </a:pPr>
            <a:r>
              <a:rPr lang="en-US" sz="1100" dirty="0">
                <a:solidFill>
                  <a:srgbClr val="B0AEA5"/>
                </a:solidFill>
                <a:latin typeface="Instrument Sans" pitchFamily="34" charset="0"/>
                <a:ea typeface="Instrument Sans" pitchFamily="34" charset="-122"/>
                <a:cs typeface="Instrument Sans" pitchFamily="34" charset="-120"/>
              </a:rPr>
              <a:t>Prepared June 2026 · For personal use</a:t>
            </a:r>
            <a:endParaRPr lang="en-US" sz="1100" dirty="0"/>
          </a:p>
        </p:txBody>
      </p:sp>
      <p:sp>
        <p:nvSpPr>
          <p:cNvPr id="9" name="Shape 7"/>
          <p:cNvSpPr/>
          <p:nvPr/>
        </p:nvSpPr>
        <p:spPr>
          <a:xfrm>
            <a:off x="0" y="6803136"/>
            <a:ext cx="12188952" cy="54864"/>
          </a:xfrm>
          <a:prstGeom prst="rect">
            <a:avLst/>
          </a:prstGeom>
          <a:solidFill>
            <a:srgbClr val="E8E6DC"/>
          </a:solidFill>
          <a:ln w="12700">
            <a:solidFill>
              <a:srgbClr val="333333"/>
            </a:solidFill>
            <a:prstDash val="solid"/>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C — COMPARABLE CASE STUDY</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Five Dock Metro TOD — Comparable Benchmark</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Metro West station at Five Dock (Stage 2): smaller scale than Burwood North</a:t>
            </a:r>
            <a:endParaRPr lang="en-US" sz="110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594360" y="1325880"/>
          <a:ext cx="10972800" cy="914400"/>
        </p:xfrm>
        <a:graphic>
          <a:graphicData uri="http://schemas.openxmlformats.org/drawingml/2006/table">
            <a:tbl>
              <a:tblPr/>
              <a:tblGrid>
                <a:gridCol w="3108960"/>
                <a:gridCol w="3931920"/>
                <a:gridCol w="3931920"/>
              </a:tblGrid>
              <a:tr h="338328">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Dimension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Burwood North (SP93010)</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Five Dock TOD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Proposed Height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8–42 storeys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Up to ~27m (lower tier)</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Proposed FSR</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Up to 6:1</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~3:1 (approx)</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TOD Precinct Scale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113 hectares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Smaller urban village precinct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Station Distance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~350m (SP93010)</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Varies by site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Transport Context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Metro West + M4 + Bus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Metro West + Bus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Urban Character</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High density corridor, Parramatta Rd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Lower density residential</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Developer Activity</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Pre-rezoning — early stage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Rezoning progressing</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Value Uplift Potential</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Higher — more FSR, corridor location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Moderate — constrained heights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bl>
          </a:graphicData>
        </a:graphic>
      </p:graphicFrame>
      <p:sp>
        <p:nvSpPr>
          <p:cNvPr id="7" name="Shape 4"/>
          <p:cNvSpPr/>
          <p:nvPr/>
        </p:nvSpPr>
        <p:spPr>
          <a:xfrm>
            <a:off x="594360" y="4572000"/>
            <a:ext cx="10972800" cy="914400"/>
          </a:xfrm>
          <a:prstGeom prst="rect">
            <a:avLst/>
          </a:prstGeom>
          <a:solidFill>
            <a:srgbClr val="F0EEE6"/>
          </a:solidFill>
          <a:ln w="6350">
            <a:solidFill>
              <a:srgbClr val="E8E6DC"/>
            </a:solidFill>
            <a:prstDash val="solid"/>
          </a:ln>
        </p:spPr>
      </p:sp>
      <p:sp>
        <p:nvSpPr>
          <p:cNvPr id="8" name="Shape 5"/>
          <p:cNvSpPr/>
          <p:nvPr/>
        </p:nvSpPr>
        <p:spPr>
          <a:xfrm>
            <a:off x="594360" y="4572000"/>
            <a:ext cx="45720" cy="914400"/>
          </a:xfrm>
          <a:prstGeom prst="rect">
            <a:avLst/>
          </a:prstGeom>
          <a:solidFill>
            <a:srgbClr val="C6613F"/>
          </a:solidFill>
          <a:ln w="12700">
            <a:solidFill>
              <a:srgbClr val="333333"/>
            </a:solidFill>
            <a:prstDash val="solid"/>
          </a:ln>
        </p:spPr>
      </p:sp>
      <p:sp>
        <p:nvSpPr>
          <p:cNvPr id="9" name="Text 6"/>
          <p:cNvSpPr/>
          <p:nvPr/>
        </p:nvSpPr>
        <p:spPr>
          <a:xfrm>
            <a:off x="777240" y="4617720"/>
            <a:ext cx="10607040" cy="804672"/>
          </a:xfrm>
          <a:prstGeom prst="rect">
            <a:avLst/>
          </a:prstGeom>
          <a:noFill/>
          <a:ln/>
        </p:spPr>
        <p:txBody>
          <a:bodyPr wrap="square" lIns="0" tIns="0" rIns="0" bIns="0" rtlCol="0" anchor="ctr"/>
          <a:lstStyle/>
          <a:p>
            <a:pPr algn="l" indent="0" marL="0">
              <a:buNone/>
            </a:pPr>
            <a:r>
              <a:rPr lang="en-US" sz="1100" dirty="0">
                <a:solidFill>
                  <a:srgbClr val="3D3D3A"/>
                </a:solidFill>
                <a:latin typeface="Instrument Sans" pitchFamily="34" charset="0"/>
                <a:ea typeface="Instrument Sans" pitchFamily="34" charset="-122"/>
                <a:cs typeface="Instrument Sans" pitchFamily="34" charset="-120"/>
              </a:rPr>
              <a:t>Key insight: Burwood North's scale (42 storeys / 6:1 FSR) is significantly more ambitious than Five Dock. This means greater land value uplift per sqm of land, but also more planning risk (higher public scrutiny, longer approval process). Burwood North benefits from being a major TOD node rather than a secondary precinct — developer demand will be proportionally higher.</a:t>
            </a:r>
            <a:endParaRPr lang="en-US" sz="1100" dirty="0"/>
          </a:p>
        </p:txBody>
      </p:sp>
      <p:sp>
        <p:nvSpPr>
          <p:cNvPr id="10" name="Text 7"/>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11" name="Text 8"/>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D — MARKET IMPACT</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Property Value — Three Time Horizons</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Shape 3"/>
          <p:cNvSpPr/>
          <p:nvPr/>
        </p:nvSpPr>
        <p:spPr>
          <a:xfrm>
            <a:off x="594360" y="1280160"/>
            <a:ext cx="3657600" cy="4846320"/>
          </a:xfrm>
          <a:prstGeom prst="rect">
            <a:avLst/>
          </a:prstGeom>
          <a:solidFill>
            <a:srgbClr val="F0EEE6"/>
          </a:solidFill>
          <a:ln w="6350">
            <a:solidFill>
              <a:srgbClr val="E8E6DC"/>
            </a:solidFill>
            <a:prstDash val="solid"/>
          </a:ln>
        </p:spPr>
      </p:sp>
      <p:sp>
        <p:nvSpPr>
          <p:cNvPr id="6" name="Shape 4"/>
          <p:cNvSpPr/>
          <p:nvPr/>
        </p:nvSpPr>
        <p:spPr>
          <a:xfrm>
            <a:off x="594360" y="1280160"/>
            <a:ext cx="3657600" cy="54864"/>
          </a:xfrm>
          <a:prstGeom prst="rect">
            <a:avLst/>
          </a:prstGeom>
          <a:solidFill>
            <a:srgbClr val="D97757"/>
          </a:solidFill>
          <a:ln w="12700">
            <a:solidFill>
              <a:srgbClr val="333333"/>
            </a:solidFill>
            <a:prstDash val="solid"/>
          </a:ln>
        </p:spPr>
      </p:sp>
      <p:sp>
        <p:nvSpPr>
          <p:cNvPr id="7" name="Text 5"/>
          <p:cNvSpPr/>
          <p:nvPr/>
        </p:nvSpPr>
        <p:spPr>
          <a:xfrm>
            <a:off x="731520" y="1353312"/>
            <a:ext cx="3383280" cy="502920"/>
          </a:xfrm>
          <a:prstGeom prst="rect">
            <a:avLst/>
          </a:prstGeom>
          <a:noFill/>
          <a:ln/>
        </p:spPr>
        <p:txBody>
          <a:bodyPr wrap="square" lIns="0" tIns="0" rIns="0" bIns="0" rtlCol="0" anchor="ctr"/>
          <a:lstStyle/>
          <a:p>
            <a:pPr algn="l" indent="0" marL="0">
              <a:buNone/>
            </a:pPr>
            <a:r>
              <a:rPr lang="en-US" sz="1100" b="1" dirty="0">
                <a:solidFill>
                  <a:srgbClr val="D97757"/>
                </a:solidFill>
                <a:latin typeface="Instrument Sans" pitchFamily="34" charset="0"/>
                <a:ea typeface="Instrument Sans" pitchFamily="34" charset="-122"/>
                <a:cs typeface="Instrument Sans" pitchFamily="34" charset="-120"/>
              </a:rPr>
              <a:t>Near Term</a:t>
            </a:r>
            <a:endParaRPr lang="en-US" sz="1100" dirty="0"/>
          </a:p>
          <a:p>
            <a:pPr algn="l" indent="0" marL="0">
              <a:buNone/>
            </a:pPr>
            <a:r>
              <a:rPr lang="en-US" sz="1100" b="1" dirty="0">
                <a:solidFill>
                  <a:srgbClr val="D97757"/>
                </a:solidFill>
                <a:latin typeface="Instrument Sans" pitchFamily="34" charset="0"/>
                <a:ea typeface="Instrument Sans" pitchFamily="34" charset="-122"/>
                <a:cs typeface="Instrument Sans" pitchFamily="34" charset="-120"/>
              </a:rPr>
              <a:t>2026–2028</a:t>
            </a:r>
            <a:endParaRPr lang="en-US" sz="1100" dirty="0"/>
          </a:p>
        </p:txBody>
      </p:sp>
      <p:sp>
        <p:nvSpPr>
          <p:cNvPr id="8" name="Text 6"/>
          <p:cNvSpPr/>
          <p:nvPr/>
        </p:nvSpPr>
        <p:spPr>
          <a:xfrm>
            <a:off x="731520" y="1920240"/>
            <a:ext cx="3383280" cy="406908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Unit resale: $630K–$720K (modest premium as TOD story builds)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Rental: $550–$650/wk (1-bed), improving as metro nears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No collective sale — holding strategy appropriate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Market activity: increased developer inquiry, no formal offers yet</a:t>
            </a:r>
            <a:endParaRPr lang="en-US" sz="1100" dirty="0"/>
          </a:p>
        </p:txBody>
      </p:sp>
      <p:sp>
        <p:nvSpPr>
          <p:cNvPr id="9" name="Shape 7"/>
          <p:cNvSpPr/>
          <p:nvPr/>
        </p:nvSpPr>
        <p:spPr>
          <a:xfrm>
            <a:off x="4434840" y="1280160"/>
            <a:ext cx="3657600" cy="4846320"/>
          </a:xfrm>
          <a:prstGeom prst="rect">
            <a:avLst/>
          </a:prstGeom>
          <a:solidFill>
            <a:srgbClr val="F0EEE6"/>
          </a:solidFill>
          <a:ln w="6350">
            <a:solidFill>
              <a:srgbClr val="E8E6DC"/>
            </a:solidFill>
            <a:prstDash val="solid"/>
          </a:ln>
        </p:spPr>
      </p:sp>
      <p:sp>
        <p:nvSpPr>
          <p:cNvPr id="10" name="Shape 8"/>
          <p:cNvSpPr/>
          <p:nvPr/>
        </p:nvSpPr>
        <p:spPr>
          <a:xfrm>
            <a:off x="4434840" y="1280160"/>
            <a:ext cx="3657600" cy="54864"/>
          </a:xfrm>
          <a:prstGeom prst="rect">
            <a:avLst/>
          </a:prstGeom>
          <a:solidFill>
            <a:srgbClr val="C6613F"/>
          </a:solidFill>
          <a:ln w="12700">
            <a:solidFill>
              <a:srgbClr val="333333"/>
            </a:solidFill>
            <a:prstDash val="solid"/>
          </a:ln>
        </p:spPr>
      </p:sp>
      <p:sp>
        <p:nvSpPr>
          <p:cNvPr id="11" name="Text 9"/>
          <p:cNvSpPr/>
          <p:nvPr/>
        </p:nvSpPr>
        <p:spPr>
          <a:xfrm>
            <a:off x="4572000" y="1353312"/>
            <a:ext cx="3383280" cy="502920"/>
          </a:xfrm>
          <a:prstGeom prst="rect">
            <a:avLst/>
          </a:prstGeom>
          <a:noFill/>
          <a:ln/>
        </p:spPr>
        <p:txBody>
          <a:bodyPr wrap="square" lIns="0" tIns="0" rIns="0" bIns="0" rtlCol="0" anchor="ctr"/>
          <a:lstStyle/>
          <a:p>
            <a:pPr algn="l" indent="0" marL="0">
              <a:buNone/>
            </a:pPr>
            <a:r>
              <a:rPr lang="en-US" sz="1100" b="1" dirty="0">
                <a:solidFill>
                  <a:srgbClr val="C6613F"/>
                </a:solidFill>
                <a:latin typeface="Instrument Sans" pitchFamily="34" charset="0"/>
                <a:ea typeface="Instrument Sans" pitchFamily="34" charset="-122"/>
                <a:cs typeface="Instrument Sans" pitchFamily="34" charset="-120"/>
              </a:rPr>
              <a:t>Medium Term</a:t>
            </a:r>
            <a:endParaRPr lang="en-US" sz="1100" dirty="0"/>
          </a:p>
          <a:p>
            <a:pPr algn="l" indent="0" marL="0">
              <a:buNone/>
            </a:pPr>
            <a:r>
              <a:rPr lang="en-US" sz="1100" b="1" dirty="0">
                <a:solidFill>
                  <a:srgbClr val="C6613F"/>
                </a:solidFill>
                <a:latin typeface="Instrument Sans" pitchFamily="34" charset="0"/>
                <a:ea typeface="Instrument Sans" pitchFamily="34" charset="-122"/>
                <a:cs typeface="Instrument Sans" pitchFamily="34" charset="-120"/>
              </a:rPr>
              <a:t>2028–2031</a:t>
            </a:r>
            <a:endParaRPr lang="en-US" sz="1100" dirty="0"/>
          </a:p>
        </p:txBody>
      </p:sp>
      <p:sp>
        <p:nvSpPr>
          <p:cNvPr id="12" name="Text 10"/>
          <p:cNvSpPr/>
          <p:nvPr/>
        </p:nvSpPr>
        <p:spPr>
          <a:xfrm>
            <a:off x="4572000" y="1920240"/>
            <a:ext cx="3383280" cy="406908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Rezoning finalised — unit values reflect developer interest</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Possible first developer approach for collective sale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Unit resale: $700K–$850K+ (metro premium building)</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Rental yield likely 3.5–4.5% on higher values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Decision point: engage developer or continue holding</a:t>
            </a:r>
            <a:endParaRPr lang="en-US" sz="1100" dirty="0"/>
          </a:p>
        </p:txBody>
      </p:sp>
      <p:sp>
        <p:nvSpPr>
          <p:cNvPr id="13" name="Shape 11"/>
          <p:cNvSpPr/>
          <p:nvPr/>
        </p:nvSpPr>
        <p:spPr>
          <a:xfrm>
            <a:off x="8275320" y="1280160"/>
            <a:ext cx="3657600" cy="4846320"/>
          </a:xfrm>
          <a:prstGeom prst="rect">
            <a:avLst/>
          </a:prstGeom>
          <a:solidFill>
            <a:srgbClr val="F0EEE6"/>
          </a:solidFill>
          <a:ln w="6350">
            <a:solidFill>
              <a:srgbClr val="E8E6DC"/>
            </a:solidFill>
            <a:prstDash val="solid"/>
          </a:ln>
        </p:spPr>
      </p:sp>
      <p:sp>
        <p:nvSpPr>
          <p:cNvPr id="14" name="Shape 12"/>
          <p:cNvSpPr/>
          <p:nvPr/>
        </p:nvSpPr>
        <p:spPr>
          <a:xfrm>
            <a:off x="8275320" y="1280160"/>
            <a:ext cx="3657600" cy="54864"/>
          </a:xfrm>
          <a:prstGeom prst="rect">
            <a:avLst/>
          </a:prstGeom>
          <a:solidFill>
            <a:srgbClr val="788C5D"/>
          </a:solidFill>
          <a:ln w="12700">
            <a:solidFill>
              <a:srgbClr val="333333"/>
            </a:solidFill>
            <a:prstDash val="solid"/>
          </a:ln>
        </p:spPr>
      </p:sp>
      <p:sp>
        <p:nvSpPr>
          <p:cNvPr id="15" name="Text 13"/>
          <p:cNvSpPr/>
          <p:nvPr/>
        </p:nvSpPr>
        <p:spPr>
          <a:xfrm>
            <a:off x="8412480" y="1353312"/>
            <a:ext cx="3383280" cy="502920"/>
          </a:xfrm>
          <a:prstGeom prst="rect">
            <a:avLst/>
          </a:prstGeom>
          <a:noFill/>
          <a:ln/>
        </p:spPr>
        <p:txBody>
          <a:bodyPr wrap="square" lIns="0" tIns="0" rIns="0" bIns="0" rtlCol="0" anchor="ctr"/>
          <a:lstStyle/>
          <a:p>
            <a:pPr algn="l" indent="0" marL="0">
              <a:buNone/>
            </a:pPr>
            <a:r>
              <a:rPr lang="en-US" sz="1100" b="1" dirty="0">
                <a:solidFill>
                  <a:srgbClr val="788C5D"/>
                </a:solidFill>
                <a:latin typeface="Instrument Sans" pitchFamily="34" charset="0"/>
                <a:ea typeface="Instrument Sans" pitchFamily="34" charset="-122"/>
                <a:cs typeface="Instrument Sans" pitchFamily="34" charset="-120"/>
              </a:rPr>
              <a:t>Long Term</a:t>
            </a:r>
            <a:endParaRPr lang="en-US" sz="1100" dirty="0"/>
          </a:p>
          <a:p>
            <a:pPr algn="l" indent="0" marL="0">
              <a:buNone/>
            </a:pPr>
            <a:r>
              <a:rPr lang="en-US" sz="1100" b="1" dirty="0">
                <a:solidFill>
                  <a:srgbClr val="788C5D"/>
                </a:solidFill>
                <a:latin typeface="Instrument Sans" pitchFamily="34" charset="0"/>
                <a:ea typeface="Instrument Sans" pitchFamily="34" charset="-122"/>
                <a:cs typeface="Instrument Sans" pitchFamily="34" charset="-120"/>
              </a:rPr>
              <a:t>2032+</a:t>
            </a:r>
            <a:endParaRPr lang="en-US" sz="1100" dirty="0"/>
          </a:p>
        </p:txBody>
      </p:sp>
      <p:sp>
        <p:nvSpPr>
          <p:cNvPr id="16" name="Text 14"/>
          <p:cNvSpPr/>
          <p:nvPr/>
        </p:nvSpPr>
        <p:spPr>
          <a:xfrm>
            <a:off x="8412480" y="1920240"/>
            <a:ext cx="3383280" cy="406908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Metro West operational — full locational premium realised</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Collective sale price premium: 20–40% above market</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If no collective sale: continue as premium rental/resale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Suburb transformation underway — Burwood may approach inner-ring values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Hold quality: strong long-term rental demand regardless of development</a:t>
            </a:r>
            <a:endParaRPr lang="en-US" sz="1100" dirty="0"/>
          </a:p>
        </p:txBody>
      </p:sp>
      <p:sp>
        <p:nvSpPr>
          <p:cNvPr id="17" name="Text 15"/>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18" name="Text 16"/>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D — MARKET DATA</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Recent Comparable Sales — Burwood &amp; Surrounds</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2024–2025 residential unit transactions (indicative)</a:t>
            </a:r>
            <a:endParaRPr lang="en-US" sz="11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594360" y="1325880"/>
          <a:ext cx="10972800" cy="914400"/>
        </p:xfrm>
        <a:graphic>
          <a:graphicData uri="http://schemas.openxmlformats.org/drawingml/2006/table">
            <a:tbl>
              <a:tblPr/>
              <a:tblGrid>
                <a:gridCol w="2926080"/>
                <a:gridCol w="1645920"/>
                <a:gridCol w="1280160"/>
                <a:gridCol w="2011680"/>
                <a:gridCol w="3108960"/>
              </a:tblGrid>
              <a:tr h="338328">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Property Type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Sale Price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Date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Distance to Metro</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Note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1-bed unit, Burwood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$590,000</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2024</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~500m</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Pre-rezoning announcement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1-bed unit, Burwood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$640,000</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2025</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~400m</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Post-exhibition premium emerging</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1-bed unit, Burwood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$680,000</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2025</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~350m</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Closest to station — higher premium</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2-bed unit, Burwood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$820,000</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2024</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~600m</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Burwood Town Centre adjacent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Suburb Median (all units)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~$930,000</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2025</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Includes all bedroom types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Strathfield 1-bed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$650,000</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2025</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~1km</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Comparable inner-west unit market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38328">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Homebush 2-bed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$895,000</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2025</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~800m</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Adjacent suburb post-Homebush station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bl>
          </a:graphicData>
        </a:graphic>
      </p:graphicFrame>
      <p:sp>
        <p:nvSpPr>
          <p:cNvPr id="7" name="Text 4"/>
          <p:cNvSpPr/>
          <p:nvPr/>
        </p:nvSpPr>
        <p:spPr>
          <a:xfrm>
            <a:off x="594360" y="4389120"/>
            <a:ext cx="5029200" cy="256032"/>
          </a:xfrm>
          <a:prstGeom prst="rect">
            <a:avLst/>
          </a:prstGeom>
          <a:noFill/>
          <a:ln/>
        </p:spPr>
        <p:txBody>
          <a:bodyPr wrap="square" lIns="0" tIns="0" rIns="0" bIns="0" rtlCol="0" anchor="ctr"/>
          <a:lstStyle/>
          <a:p>
            <a:pPr indent="0" marL="0">
              <a:buNone/>
            </a:pPr>
            <a:r>
              <a:rPr lang="en-US" sz="1100" b="1" dirty="0">
                <a:solidFill>
                  <a:srgbClr val="141413"/>
                </a:solidFill>
                <a:latin typeface="Instrument Sans" pitchFamily="34" charset="0"/>
                <a:ea typeface="Instrument Sans" pitchFamily="34" charset="-122"/>
                <a:cs typeface="Instrument Sans" pitchFamily="34" charset="-120"/>
              </a:rPr>
              <a:t>Rental market context</a:t>
            </a:r>
            <a:endParaRPr lang="en-US" sz="1100" dirty="0"/>
          </a:p>
        </p:txBody>
      </p:sp>
      <p:sp>
        <p:nvSpPr>
          <p:cNvPr id="8" name="Text 5"/>
          <p:cNvSpPr/>
          <p:nvPr/>
        </p:nvSpPr>
        <p:spPr>
          <a:xfrm>
            <a:off x="594360" y="4681728"/>
            <a:ext cx="10972800" cy="150876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1-bed Burwood: $550–$650 per week (2025) — approximately 3.8–4.5% gross yield at current values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Vacancy rates: Burwood consistently sub-2% — strong rental demand driven by proximity to universities, Strathfield, and Westfield</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Metro opening will further compress vacancy and push rents — comparable post-metro uplift in other Sydney corridors: +15–25%</a:t>
            </a:r>
            <a:endParaRPr lang="en-US" sz="1100" dirty="0"/>
          </a:p>
        </p:txBody>
      </p:sp>
      <p:sp>
        <p:nvSpPr>
          <p:cNvPr id="9" name="Text 6"/>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10" name="Text 7"/>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E — TAX &amp; OWNERSHIP STRATEGY</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Tax Implications &amp; Ownership Optimisation</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Main residence, CGT, collective sale, land tax — key planning points</a:t>
            </a:r>
            <a:endParaRPr lang="en-US" sz="1100" dirty="0"/>
          </a:p>
        </p:txBody>
      </p:sp>
      <p:graphicFrame>
        <p:nvGraphicFramePr>
          <p:cNvPr id="14" name="Table 0"/>
          <p:cNvGraphicFramePr>
            <a:graphicFrameLocks noGrp="1"/>
          </p:cNvGraphicFramePr>
          <p:nvPr>
            <p:extLst>
              <p:ext uri="{D42A27DB-BD31-4B8C-83A1-F6EECF244321}">
                <p14:modId xmlns:p14="http://schemas.microsoft.com/office/powerpoint/2010/main" val="1579011935"/>
              </p:ext>
            </p:extLst>
          </p:nvPr>
        </p:nvGraphicFramePr>
        <p:xfrm>
          <a:off x="594360" y="1325880"/>
          <a:ext cx="10972800" cy="914400"/>
        </p:xfrm>
        <a:graphic>
          <a:graphicData uri="http://schemas.openxmlformats.org/drawingml/2006/table">
            <a:tbl>
              <a:tblPr/>
              <a:tblGrid>
                <a:gridCol w="2560320"/>
                <a:gridCol w="3840480"/>
                <a:gridCol w="4572000"/>
              </a:tblGrid>
              <a:tr h="502920">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Issue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Key Rule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Planning Action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r>
              <a:tr h="502920">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Main Residence Exemption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Full CGT exemption if principal place of residence throughout ownership. Partial if rented at any point.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Confirm residency status at purchase date. If currently renting out: partial exemption applies — quantify the fraction.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502920">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6-Year Absence Rule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Can treat PPOR as main residence for up to 6 years while renting it out — full CGT exemption applies during that window.</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If this is your PPOR (or was): the 6-year rule is a powerful shield. Confirm with tax agent that the election has been lodged.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502920">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Collective Sale CGT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A collective sale is treated as a disposal of the capital asset. CGT applies on the gain from cost base to sale price.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If main residence rules apply: potentially exempt. Otherwise: 50% CGT discount applies if held &gt;12 months. Model both scenarios.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502920">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Land Tax (NSW)</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No land tax on principal place of residence. Investment properties: threshold currently ~$1.075M total land value (2025).</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If IP: confirm current assessed land value and whether strata share exceeds threshold. Monitor as site values rise.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502920">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Holding Costs (IP)</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Interest, strata levies, rates, repairs — fully deductible against rental income if property is generating income.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Maintain expense records. With metro uplift, consider negative gearing position vs capital growth trade-off.</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502920">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Ownership Structure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Individual vs Trust vs SMSF: each has different CGT, land tax, and succession outcomes.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Review with solicitor/accountant. SMSF: CGT is 10% in accumulation phase — compelling if property held to retirement.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bl>
          </a:graphicData>
        </a:graphic>
      </p:graphicFrame>
      <p:sp>
        <p:nvSpPr>
          <p:cNvPr id="7" name="Text 4"/>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8" name="Text 5"/>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E — DOCUMENTATION</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Documents to Retain — Your Evidence File</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Keep these records to maximise tax efficiency and be ready for any sale</a:t>
            </a:r>
            <a:endParaRPr lang="en-US" sz="1100" dirty="0"/>
          </a:p>
        </p:txBody>
      </p:sp>
      <p:sp>
        <p:nvSpPr>
          <p:cNvPr id="6" name="Shape 4"/>
          <p:cNvSpPr/>
          <p:nvPr/>
        </p:nvSpPr>
        <p:spPr>
          <a:xfrm>
            <a:off x="594360" y="1280160"/>
            <a:ext cx="3657600" cy="347472"/>
          </a:xfrm>
          <a:prstGeom prst="rect">
            <a:avLst/>
          </a:prstGeom>
          <a:solidFill>
            <a:srgbClr val="C6613F"/>
          </a:solidFill>
          <a:ln w="12700">
            <a:solidFill>
              <a:srgbClr val="333333"/>
            </a:solidFill>
            <a:prstDash val="solid"/>
          </a:ln>
        </p:spPr>
      </p:sp>
      <p:sp>
        <p:nvSpPr>
          <p:cNvPr id="7" name="Text 5"/>
          <p:cNvSpPr/>
          <p:nvPr/>
        </p:nvSpPr>
        <p:spPr>
          <a:xfrm>
            <a:off x="704088" y="1325880"/>
            <a:ext cx="3429000" cy="256032"/>
          </a:xfrm>
          <a:prstGeom prst="rect">
            <a:avLst/>
          </a:prstGeom>
          <a:noFill/>
          <a:ln/>
        </p:spPr>
        <p:txBody>
          <a:bodyPr wrap="square" lIns="0" tIns="0" rIns="0" bIns="0" rtlCol="0" anchor="ct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Purchase Records</a:t>
            </a:r>
            <a:endParaRPr lang="en-US" sz="1100" dirty="0"/>
          </a:p>
        </p:txBody>
      </p:sp>
      <p:sp>
        <p:nvSpPr>
          <p:cNvPr id="8" name="Shape 6"/>
          <p:cNvSpPr/>
          <p:nvPr/>
        </p:nvSpPr>
        <p:spPr>
          <a:xfrm>
            <a:off x="594360" y="1627632"/>
            <a:ext cx="3657600" cy="4297680"/>
          </a:xfrm>
          <a:prstGeom prst="rect">
            <a:avLst/>
          </a:prstGeom>
          <a:solidFill>
            <a:srgbClr val="F0EEE6"/>
          </a:solidFill>
          <a:ln w="6350">
            <a:solidFill>
              <a:srgbClr val="E8E6DC"/>
            </a:solidFill>
            <a:prstDash val="solid"/>
          </a:ln>
        </p:spPr>
      </p:sp>
      <p:sp>
        <p:nvSpPr>
          <p:cNvPr id="9" name="Text 7"/>
          <p:cNvSpPr/>
          <p:nvPr/>
        </p:nvSpPr>
        <p:spPr>
          <a:xfrm>
            <a:off x="731520" y="1755648"/>
            <a:ext cx="3337560" cy="402336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Contract of sale and transfer documents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Stamp duty (transfer duty) receipt</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Legal costs and conveyancing fees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Building &amp; pest inspection fees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Loan establishment fees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Any pre-purchase due diligence costs</a:t>
            </a:r>
            <a:endParaRPr lang="en-US" sz="1100" dirty="0"/>
          </a:p>
        </p:txBody>
      </p:sp>
      <p:sp>
        <p:nvSpPr>
          <p:cNvPr id="10" name="Shape 8"/>
          <p:cNvSpPr/>
          <p:nvPr/>
        </p:nvSpPr>
        <p:spPr>
          <a:xfrm>
            <a:off x="4389120" y="1280160"/>
            <a:ext cx="3657600" cy="347472"/>
          </a:xfrm>
          <a:prstGeom prst="rect">
            <a:avLst/>
          </a:prstGeom>
          <a:solidFill>
            <a:srgbClr val="D97757"/>
          </a:solidFill>
          <a:ln w="12700">
            <a:solidFill>
              <a:srgbClr val="333333"/>
            </a:solidFill>
            <a:prstDash val="solid"/>
          </a:ln>
        </p:spPr>
      </p:sp>
      <p:sp>
        <p:nvSpPr>
          <p:cNvPr id="11" name="Text 9"/>
          <p:cNvSpPr/>
          <p:nvPr/>
        </p:nvSpPr>
        <p:spPr>
          <a:xfrm>
            <a:off x="4498848" y="1325880"/>
            <a:ext cx="3429000" cy="256032"/>
          </a:xfrm>
          <a:prstGeom prst="rect">
            <a:avLst/>
          </a:prstGeom>
          <a:noFill/>
          <a:ln/>
        </p:spPr>
        <p:txBody>
          <a:bodyPr wrap="square" lIns="0" tIns="0" rIns="0" bIns="0" rtlCol="0" anchor="ct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Ongoing Ownership</a:t>
            </a:r>
            <a:endParaRPr lang="en-US" sz="1100" dirty="0"/>
          </a:p>
        </p:txBody>
      </p:sp>
      <p:sp>
        <p:nvSpPr>
          <p:cNvPr id="12" name="Shape 10"/>
          <p:cNvSpPr/>
          <p:nvPr/>
        </p:nvSpPr>
        <p:spPr>
          <a:xfrm>
            <a:off x="4389120" y="1627632"/>
            <a:ext cx="3657600" cy="4297680"/>
          </a:xfrm>
          <a:prstGeom prst="rect">
            <a:avLst/>
          </a:prstGeom>
          <a:solidFill>
            <a:srgbClr val="F0EEE6"/>
          </a:solidFill>
          <a:ln w="6350">
            <a:solidFill>
              <a:srgbClr val="E8E6DC"/>
            </a:solidFill>
            <a:prstDash val="solid"/>
          </a:ln>
        </p:spPr>
      </p:sp>
      <p:sp>
        <p:nvSpPr>
          <p:cNvPr id="13" name="Text 11"/>
          <p:cNvSpPr/>
          <p:nvPr/>
        </p:nvSpPr>
        <p:spPr>
          <a:xfrm>
            <a:off x="4526280" y="1755648"/>
            <a:ext cx="3337560" cy="402336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Annual strata levy notices and payment receipts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Council rates and water charges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Landlord insurance premiums (if IP)</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Property management fee invoices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All repair &amp; maintenance receipts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Any capital improvement receipts (adds to cost base)</a:t>
            </a:r>
            <a:endParaRPr lang="en-US" sz="1100" dirty="0"/>
          </a:p>
        </p:txBody>
      </p:sp>
      <p:sp>
        <p:nvSpPr>
          <p:cNvPr id="14" name="Shape 12"/>
          <p:cNvSpPr/>
          <p:nvPr/>
        </p:nvSpPr>
        <p:spPr>
          <a:xfrm>
            <a:off x="8183880" y="1280160"/>
            <a:ext cx="3657600" cy="347472"/>
          </a:xfrm>
          <a:prstGeom prst="rect">
            <a:avLst/>
          </a:prstGeom>
          <a:solidFill>
            <a:srgbClr val="788C5D"/>
          </a:solidFill>
          <a:ln w="12700">
            <a:solidFill>
              <a:srgbClr val="333333"/>
            </a:solidFill>
            <a:prstDash val="solid"/>
          </a:ln>
        </p:spPr>
      </p:sp>
      <p:sp>
        <p:nvSpPr>
          <p:cNvPr id="15" name="Text 13"/>
          <p:cNvSpPr/>
          <p:nvPr/>
        </p:nvSpPr>
        <p:spPr>
          <a:xfrm>
            <a:off x="8293608" y="1325880"/>
            <a:ext cx="3429000" cy="256032"/>
          </a:xfrm>
          <a:prstGeom prst="rect">
            <a:avLst/>
          </a:prstGeom>
          <a:noFill/>
          <a:ln/>
        </p:spPr>
        <p:txBody>
          <a:bodyPr wrap="square" lIns="0" tIns="0" rIns="0" bIns="0" rtlCol="0" anchor="ct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Tax Filings</a:t>
            </a:r>
            <a:endParaRPr lang="en-US" sz="1100" dirty="0"/>
          </a:p>
        </p:txBody>
      </p:sp>
      <p:sp>
        <p:nvSpPr>
          <p:cNvPr id="16" name="Shape 14"/>
          <p:cNvSpPr/>
          <p:nvPr/>
        </p:nvSpPr>
        <p:spPr>
          <a:xfrm>
            <a:off x="8183880" y="1627632"/>
            <a:ext cx="3657600" cy="4297680"/>
          </a:xfrm>
          <a:prstGeom prst="rect">
            <a:avLst/>
          </a:prstGeom>
          <a:solidFill>
            <a:srgbClr val="F0EEE6"/>
          </a:solidFill>
          <a:ln w="6350">
            <a:solidFill>
              <a:srgbClr val="E8E6DC"/>
            </a:solidFill>
            <a:prstDash val="solid"/>
          </a:ln>
        </p:spPr>
      </p:sp>
      <p:sp>
        <p:nvSpPr>
          <p:cNvPr id="17" name="Text 15"/>
          <p:cNvSpPr/>
          <p:nvPr/>
        </p:nvSpPr>
        <p:spPr>
          <a:xfrm>
            <a:off x="8321040" y="1755648"/>
            <a:ext cx="3337560" cy="402336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Annual tax returns showing rental income/deductions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Depreciation schedules (quantity surveyor report)</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ATO main residence nomination/election documentation</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Land tax assessments (Revenue NSW)</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Foreign ownership disclosures if applicable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Capital works deductions schedule</a:t>
            </a:r>
            <a:endParaRPr lang="en-US" sz="1100" dirty="0"/>
          </a:p>
        </p:txBody>
      </p:sp>
      <p:sp>
        <p:nvSpPr>
          <p:cNvPr id="18" name="Text 16"/>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19" name="Text 17"/>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F — SCENARIOS</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Three Scenarios — Strategic Options</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Each scenario assumes different owner motivations and market outcomes</a:t>
            </a:r>
            <a:endParaRPr lang="en-US" sz="1100" dirty="0"/>
          </a:p>
        </p:txBody>
      </p:sp>
      <p:sp>
        <p:nvSpPr>
          <p:cNvPr id="6" name="Shape 4"/>
          <p:cNvSpPr/>
          <p:nvPr/>
        </p:nvSpPr>
        <p:spPr>
          <a:xfrm>
            <a:off x="594360" y="1280160"/>
            <a:ext cx="3657600" cy="4892040"/>
          </a:xfrm>
          <a:prstGeom prst="rect">
            <a:avLst/>
          </a:prstGeom>
          <a:solidFill>
            <a:srgbClr val="F0EEE6"/>
          </a:solidFill>
          <a:ln w="6350">
            <a:solidFill>
              <a:srgbClr val="E8E6DC"/>
            </a:solidFill>
            <a:prstDash val="solid"/>
          </a:ln>
        </p:spPr>
      </p:sp>
      <p:sp>
        <p:nvSpPr>
          <p:cNvPr id="7" name="Shape 5"/>
          <p:cNvSpPr/>
          <p:nvPr/>
        </p:nvSpPr>
        <p:spPr>
          <a:xfrm>
            <a:off x="594360" y="1280160"/>
            <a:ext cx="3657600" cy="73152"/>
          </a:xfrm>
          <a:prstGeom prst="rect">
            <a:avLst/>
          </a:prstGeom>
          <a:solidFill>
            <a:srgbClr val="3D3D3A"/>
          </a:solidFill>
          <a:ln w="12700">
            <a:solidFill>
              <a:srgbClr val="333333"/>
            </a:solidFill>
            <a:prstDash val="solid"/>
          </a:ln>
        </p:spPr>
      </p:sp>
      <p:sp>
        <p:nvSpPr>
          <p:cNvPr id="8" name="Text 6"/>
          <p:cNvSpPr/>
          <p:nvPr/>
        </p:nvSpPr>
        <p:spPr>
          <a:xfrm>
            <a:off x="731520" y="1389888"/>
            <a:ext cx="3383280" cy="256032"/>
          </a:xfrm>
          <a:prstGeom prst="rect">
            <a:avLst/>
          </a:prstGeom>
          <a:noFill/>
          <a:ln/>
        </p:spPr>
        <p:txBody>
          <a:bodyPr wrap="square" lIns="0" tIns="0" rIns="0" bIns="0" rtlCol="0" anchor="ctr"/>
          <a:lstStyle/>
          <a:p>
            <a:pPr algn="l" indent="0" marL="0">
              <a:buNone/>
            </a:pPr>
            <a:r>
              <a:rPr lang="en-US" sz="1700" dirty="0">
                <a:solidFill>
                  <a:srgbClr val="3D3D3A"/>
                </a:solidFill>
                <a:latin typeface="Georgia" pitchFamily="34" charset="0"/>
                <a:ea typeface="Georgia" pitchFamily="34" charset="-122"/>
                <a:cs typeface="Georgia" pitchFamily="34" charset="-120"/>
              </a:rPr>
              <a:t>Conservative</a:t>
            </a:r>
            <a:endParaRPr lang="en-US" sz="1700" dirty="0"/>
          </a:p>
        </p:txBody>
      </p:sp>
      <p:sp>
        <p:nvSpPr>
          <p:cNvPr id="9" name="Text 7"/>
          <p:cNvSpPr/>
          <p:nvPr/>
        </p:nvSpPr>
        <p:spPr>
          <a:xfrm>
            <a:off x="731520" y="1673352"/>
            <a:ext cx="3383280" cy="256032"/>
          </a:xfrm>
          <a:prstGeom prst="rect">
            <a:avLst/>
          </a:prstGeom>
          <a:noFill/>
          <a:ln/>
        </p:spPr>
        <p:txBody>
          <a:bodyPr wrap="square" lIns="0" tIns="0" rIns="0" bIns="0" rtlCol="0" anchor="ctr"/>
          <a:lstStyle/>
          <a:p>
            <a:pPr algn="l" indent="0" marL="0">
              <a:buNone/>
            </a:pPr>
            <a:r>
              <a:rPr lang="en-US" sz="1100" dirty="0">
                <a:solidFill>
                  <a:srgbClr val="3D3D3A"/>
                </a:solidFill>
                <a:latin typeface="Instrument Sans" pitchFamily="34" charset="0"/>
                <a:ea typeface="Instrument Sans" pitchFamily="34" charset="-122"/>
                <a:cs typeface="Instrument Sans" pitchFamily="34" charset="-120"/>
              </a:rPr>
              <a:t>Hold &amp; Rent — No Development</a:t>
            </a:r>
            <a:endParaRPr lang="en-US" sz="1100" dirty="0"/>
          </a:p>
        </p:txBody>
      </p:sp>
      <p:sp>
        <p:nvSpPr>
          <p:cNvPr id="10" name="Text 8"/>
          <p:cNvSpPr/>
          <p:nvPr/>
        </p:nvSpPr>
        <p:spPr>
          <a:xfrm>
            <a:off x="731520" y="1938528"/>
            <a:ext cx="3383280" cy="201168"/>
          </a:xfrm>
          <a:prstGeom prst="rect">
            <a:avLst/>
          </a:prstGeom>
          <a:noFill/>
          <a:ln/>
        </p:spPr>
        <p:txBody>
          <a:bodyPr wrap="square" lIns="0" tIns="0" rIns="0" bIns="0" rtlCol="0" anchor="ctr"/>
          <a:lstStyle/>
          <a:p>
            <a:pPr algn="l" indent="0" marL="0">
              <a:buNone/>
            </a:pPr>
            <a:r>
              <a:rPr lang="en-US" sz="1000" i="1" dirty="0">
                <a:solidFill>
                  <a:srgbClr val="5E5D59"/>
                </a:solidFill>
                <a:latin typeface="Instrument Sans" pitchFamily="34" charset="0"/>
                <a:ea typeface="Instrument Sans" pitchFamily="34" charset="-122"/>
                <a:cs typeface="Instrument Sans" pitchFamily="34" charset="-120"/>
              </a:rPr>
              <a:t>Horizon: 5–10 years</a:t>
            </a:r>
            <a:endParaRPr lang="en-US" sz="1000" dirty="0"/>
          </a:p>
        </p:txBody>
      </p:sp>
      <p:sp>
        <p:nvSpPr>
          <p:cNvPr id="11" name="Text 9"/>
          <p:cNvSpPr/>
          <p:nvPr/>
        </p:nvSpPr>
        <p:spPr>
          <a:xfrm>
            <a:off x="731520" y="2194560"/>
            <a:ext cx="3383280" cy="324612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Continue renting at market rate ($550–$650/wk)</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Benefit from passive capital growth (metro premium)</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Estimated resale value 2030: $800K–$950K</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Return: rental yield ~4% + capital growth ~5–7% p.a.</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Low complexity, no coordination required</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Exit: individual sale at or after metro opens</a:t>
            </a:r>
            <a:endParaRPr lang="en-US" sz="1100" dirty="0"/>
          </a:p>
        </p:txBody>
      </p:sp>
      <p:sp>
        <p:nvSpPr>
          <p:cNvPr id="12" name="Shape 10"/>
          <p:cNvSpPr/>
          <p:nvPr/>
        </p:nvSpPr>
        <p:spPr>
          <a:xfrm>
            <a:off x="731520" y="5943600"/>
            <a:ext cx="3383280" cy="201168"/>
          </a:xfrm>
          <a:prstGeom prst="rect">
            <a:avLst/>
          </a:prstGeom>
          <a:solidFill>
            <a:srgbClr val="E8E6DC"/>
          </a:solidFill>
          <a:ln w="12700">
            <a:solidFill>
              <a:srgbClr val="333333"/>
            </a:solidFill>
            <a:prstDash val="solid"/>
          </a:ln>
        </p:spPr>
      </p:sp>
      <p:sp>
        <p:nvSpPr>
          <p:cNvPr id="13" name="Text 11"/>
          <p:cNvSpPr/>
          <p:nvPr/>
        </p:nvSpPr>
        <p:spPr>
          <a:xfrm>
            <a:off x="731520" y="5943600"/>
            <a:ext cx="3383280" cy="201168"/>
          </a:xfrm>
          <a:prstGeom prst="rect">
            <a:avLst/>
          </a:prstGeom>
          <a:noFill/>
          <a:ln/>
        </p:spPr>
        <p:txBody>
          <a:bodyPr wrap="square" lIns="0" tIns="0" rIns="0" bIns="0" rtlCol="0" anchor="ctr"/>
          <a:lstStyle/>
          <a:p>
            <a:pPr algn="ctr" indent="0" marL="0">
              <a:buNone/>
            </a:pPr>
            <a:r>
              <a:rPr lang="en-US" sz="1000" b="1" dirty="0">
                <a:solidFill>
                  <a:srgbClr val="141413"/>
                </a:solidFill>
                <a:latin typeface="Instrument Sans" pitchFamily="34" charset="0"/>
                <a:ea typeface="Instrument Sans" pitchFamily="34" charset="-122"/>
                <a:cs typeface="Instrument Sans" pitchFamily="34" charset="-120"/>
              </a:rPr>
              <a:t>Lowest risk, steady return</a:t>
            </a:r>
            <a:endParaRPr lang="en-US" sz="1000" dirty="0"/>
          </a:p>
        </p:txBody>
      </p:sp>
      <p:sp>
        <p:nvSpPr>
          <p:cNvPr id="14" name="Shape 12"/>
          <p:cNvSpPr/>
          <p:nvPr/>
        </p:nvSpPr>
        <p:spPr>
          <a:xfrm>
            <a:off x="4434840" y="1280160"/>
            <a:ext cx="3657600" cy="4892040"/>
          </a:xfrm>
          <a:prstGeom prst="rect">
            <a:avLst/>
          </a:prstGeom>
          <a:solidFill>
            <a:srgbClr val="F0EEE6"/>
          </a:solidFill>
          <a:ln w="6350">
            <a:solidFill>
              <a:srgbClr val="E8E6DC"/>
            </a:solidFill>
            <a:prstDash val="solid"/>
          </a:ln>
        </p:spPr>
      </p:sp>
      <p:sp>
        <p:nvSpPr>
          <p:cNvPr id="15" name="Shape 13"/>
          <p:cNvSpPr/>
          <p:nvPr/>
        </p:nvSpPr>
        <p:spPr>
          <a:xfrm>
            <a:off x="4434840" y="1280160"/>
            <a:ext cx="3657600" cy="73152"/>
          </a:xfrm>
          <a:prstGeom prst="rect">
            <a:avLst/>
          </a:prstGeom>
          <a:solidFill>
            <a:srgbClr val="C6613F"/>
          </a:solidFill>
          <a:ln w="12700">
            <a:solidFill>
              <a:srgbClr val="333333"/>
            </a:solidFill>
            <a:prstDash val="solid"/>
          </a:ln>
        </p:spPr>
      </p:sp>
      <p:sp>
        <p:nvSpPr>
          <p:cNvPr id="16" name="Text 14"/>
          <p:cNvSpPr/>
          <p:nvPr/>
        </p:nvSpPr>
        <p:spPr>
          <a:xfrm>
            <a:off x="4572000" y="1389888"/>
            <a:ext cx="3383280" cy="256032"/>
          </a:xfrm>
          <a:prstGeom prst="rect">
            <a:avLst/>
          </a:prstGeom>
          <a:noFill/>
          <a:ln/>
        </p:spPr>
        <p:txBody>
          <a:bodyPr wrap="square" lIns="0" tIns="0" rIns="0" bIns="0" rtlCol="0" anchor="ctr"/>
          <a:lstStyle/>
          <a:p>
            <a:pPr algn="l" indent="0" marL="0">
              <a:buNone/>
            </a:pPr>
            <a:r>
              <a:rPr lang="en-US" sz="1700" dirty="0">
                <a:solidFill>
                  <a:srgbClr val="C6613F"/>
                </a:solidFill>
                <a:latin typeface="Georgia" pitchFamily="34" charset="0"/>
                <a:ea typeface="Georgia" pitchFamily="34" charset="-122"/>
                <a:cs typeface="Georgia" pitchFamily="34" charset="-120"/>
              </a:rPr>
              <a:t>Growth</a:t>
            </a:r>
            <a:endParaRPr lang="en-US" sz="1700" dirty="0"/>
          </a:p>
        </p:txBody>
      </p:sp>
      <p:sp>
        <p:nvSpPr>
          <p:cNvPr id="17" name="Text 15"/>
          <p:cNvSpPr/>
          <p:nvPr/>
        </p:nvSpPr>
        <p:spPr>
          <a:xfrm>
            <a:off x="4572000" y="1673352"/>
            <a:ext cx="3383280" cy="256032"/>
          </a:xfrm>
          <a:prstGeom prst="rect">
            <a:avLst/>
          </a:prstGeom>
          <a:noFill/>
          <a:ln/>
        </p:spPr>
        <p:txBody>
          <a:bodyPr wrap="square" lIns="0" tIns="0" rIns="0" bIns="0" rtlCol="0" anchor="ctr"/>
          <a:lstStyle/>
          <a:p>
            <a:pPr algn="l" indent="0" marL="0">
              <a:buNone/>
            </a:pPr>
            <a:r>
              <a:rPr lang="en-US" sz="1100" dirty="0">
                <a:solidFill>
                  <a:srgbClr val="3D3D3A"/>
                </a:solidFill>
                <a:latin typeface="Instrument Sans" pitchFamily="34" charset="0"/>
                <a:ea typeface="Instrument Sans" pitchFamily="34" charset="-122"/>
                <a:cs typeface="Instrument Sans" pitchFamily="34" charset="-120"/>
              </a:rPr>
              <a:t>Hold to Collective Sale Window</a:t>
            </a:r>
            <a:endParaRPr lang="en-US" sz="1100" dirty="0"/>
          </a:p>
        </p:txBody>
      </p:sp>
      <p:sp>
        <p:nvSpPr>
          <p:cNvPr id="18" name="Text 16"/>
          <p:cNvSpPr/>
          <p:nvPr/>
        </p:nvSpPr>
        <p:spPr>
          <a:xfrm>
            <a:off x="4572000" y="1938528"/>
            <a:ext cx="3383280" cy="201168"/>
          </a:xfrm>
          <a:prstGeom prst="rect">
            <a:avLst/>
          </a:prstGeom>
          <a:noFill/>
          <a:ln/>
        </p:spPr>
        <p:txBody>
          <a:bodyPr wrap="square" lIns="0" tIns="0" rIns="0" bIns="0" rtlCol="0" anchor="ctr"/>
          <a:lstStyle/>
          <a:p>
            <a:pPr algn="l" indent="0" marL="0">
              <a:buNone/>
            </a:pPr>
            <a:r>
              <a:rPr lang="en-US" sz="1000" i="1" dirty="0">
                <a:solidFill>
                  <a:srgbClr val="5E5D59"/>
                </a:solidFill>
                <a:latin typeface="Instrument Sans" pitchFamily="34" charset="0"/>
                <a:ea typeface="Instrument Sans" pitchFamily="34" charset="-122"/>
                <a:cs typeface="Instrument Sans" pitchFamily="34" charset="-120"/>
              </a:rPr>
              <a:t>Horizon: 6–10 years</a:t>
            </a:r>
            <a:endParaRPr lang="en-US" sz="1000" dirty="0"/>
          </a:p>
        </p:txBody>
      </p:sp>
      <p:sp>
        <p:nvSpPr>
          <p:cNvPr id="19" name="Text 17"/>
          <p:cNvSpPr/>
          <p:nvPr/>
        </p:nvSpPr>
        <p:spPr>
          <a:xfrm>
            <a:off x="4572000" y="2194560"/>
            <a:ext cx="3383280" cy="324612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Hold through rezoning finalisation and metro approach</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Engage developer when first approach is made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Collective sale price: $800K–$1.0M+ (25–40% premium)</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Requires ~41/54 owners to agree — coordination risk</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Tax: CGT on gain (50% discount if IP held &gt;12 mths)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Exit: full cash settlement, no reinvestment required</a:t>
            </a:r>
            <a:endParaRPr lang="en-US" sz="1100" dirty="0"/>
          </a:p>
        </p:txBody>
      </p:sp>
      <p:sp>
        <p:nvSpPr>
          <p:cNvPr id="20" name="Shape 18"/>
          <p:cNvSpPr/>
          <p:nvPr/>
        </p:nvSpPr>
        <p:spPr>
          <a:xfrm>
            <a:off x="4572000" y="5943600"/>
            <a:ext cx="3383280" cy="201168"/>
          </a:xfrm>
          <a:prstGeom prst="rect">
            <a:avLst/>
          </a:prstGeom>
          <a:solidFill>
            <a:srgbClr val="E8E6DC"/>
          </a:solidFill>
          <a:ln w="12700">
            <a:solidFill>
              <a:srgbClr val="333333"/>
            </a:solidFill>
            <a:prstDash val="solid"/>
          </a:ln>
        </p:spPr>
      </p:sp>
      <p:sp>
        <p:nvSpPr>
          <p:cNvPr id="21" name="Text 19"/>
          <p:cNvSpPr/>
          <p:nvPr/>
        </p:nvSpPr>
        <p:spPr>
          <a:xfrm>
            <a:off x="4572000" y="5943600"/>
            <a:ext cx="3383280" cy="201168"/>
          </a:xfrm>
          <a:prstGeom prst="rect">
            <a:avLst/>
          </a:prstGeom>
          <a:noFill/>
          <a:ln/>
        </p:spPr>
        <p:txBody>
          <a:bodyPr wrap="square" lIns="0" tIns="0" rIns="0" bIns="0" rtlCol="0" anchor="ctr"/>
          <a:lstStyle/>
          <a:p>
            <a:pPr algn="ctr" indent="0" marL="0">
              <a:buNone/>
            </a:pPr>
            <a:r>
              <a:rPr lang="en-US" sz="1000" b="1" dirty="0">
                <a:solidFill>
                  <a:srgbClr val="141413"/>
                </a:solidFill>
                <a:latin typeface="Instrument Sans" pitchFamily="34" charset="0"/>
                <a:ea typeface="Instrument Sans" pitchFamily="34" charset="-122"/>
                <a:cs typeface="Instrument Sans" pitchFamily="34" charset="-120"/>
              </a:rPr>
              <a:t>Higher upside, requires patience &amp; coordination</a:t>
            </a:r>
            <a:endParaRPr lang="en-US" sz="1000" dirty="0"/>
          </a:p>
        </p:txBody>
      </p:sp>
      <p:sp>
        <p:nvSpPr>
          <p:cNvPr id="22" name="Shape 20"/>
          <p:cNvSpPr/>
          <p:nvPr/>
        </p:nvSpPr>
        <p:spPr>
          <a:xfrm>
            <a:off x="8275320" y="1280160"/>
            <a:ext cx="3657600" cy="4892040"/>
          </a:xfrm>
          <a:prstGeom prst="rect">
            <a:avLst/>
          </a:prstGeom>
          <a:solidFill>
            <a:srgbClr val="F0EEE6"/>
          </a:solidFill>
          <a:ln w="6350">
            <a:solidFill>
              <a:srgbClr val="E8E6DC"/>
            </a:solidFill>
            <a:prstDash val="solid"/>
          </a:ln>
        </p:spPr>
      </p:sp>
      <p:sp>
        <p:nvSpPr>
          <p:cNvPr id="23" name="Shape 21"/>
          <p:cNvSpPr/>
          <p:nvPr/>
        </p:nvSpPr>
        <p:spPr>
          <a:xfrm>
            <a:off x="8275320" y="1280160"/>
            <a:ext cx="3657600" cy="73152"/>
          </a:xfrm>
          <a:prstGeom prst="rect">
            <a:avLst/>
          </a:prstGeom>
          <a:solidFill>
            <a:srgbClr val="D97757"/>
          </a:solidFill>
          <a:ln w="12700">
            <a:solidFill>
              <a:srgbClr val="333333"/>
            </a:solidFill>
            <a:prstDash val="solid"/>
          </a:ln>
        </p:spPr>
      </p:sp>
      <p:sp>
        <p:nvSpPr>
          <p:cNvPr id="24" name="Text 22"/>
          <p:cNvSpPr/>
          <p:nvPr/>
        </p:nvSpPr>
        <p:spPr>
          <a:xfrm>
            <a:off x="8412480" y="1389888"/>
            <a:ext cx="3383280" cy="256032"/>
          </a:xfrm>
          <a:prstGeom prst="rect">
            <a:avLst/>
          </a:prstGeom>
          <a:noFill/>
          <a:ln/>
        </p:spPr>
        <p:txBody>
          <a:bodyPr wrap="square" lIns="0" tIns="0" rIns="0" bIns="0" rtlCol="0" anchor="ctr"/>
          <a:lstStyle/>
          <a:p>
            <a:pPr algn="l" indent="0" marL="0">
              <a:buNone/>
            </a:pPr>
            <a:r>
              <a:rPr lang="en-US" sz="1700" dirty="0">
                <a:solidFill>
                  <a:srgbClr val="D97757"/>
                </a:solidFill>
                <a:latin typeface="Georgia" pitchFamily="34" charset="0"/>
                <a:ea typeface="Georgia" pitchFamily="34" charset="-122"/>
                <a:cs typeface="Georgia" pitchFamily="34" charset="-120"/>
              </a:rPr>
              <a:t>Opportunistic</a:t>
            </a:r>
            <a:endParaRPr lang="en-US" sz="1700" dirty="0"/>
          </a:p>
        </p:txBody>
      </p:sp>
      <p:sp>
        <p:nvSpPr>
          <p:cNvPr id="25" name="Text 23"/>
          <p:cNvSpPr/>
          <p:nvPr/>
        </p:nvSpPr>
        <p:spPr>
          <a:xfrm>
            <a:off x="8412480" y="1673352"/>
            <a:ext cx="3383280" cy="256032"/>
          </a:xfrm>
          <a:prstGeom prst="rect">
            <a:avLst/>
          </a:prstGeom>
          <a:noFill/>
          <a:ln/>
        </p:spPr>
        <p:txBody>
          <a:bodyPr wrap="square" lIns="0" tIns="0" rIns="0" bIns="0" rtlCol="0" anchor="ctr"/>
          <a:lstStyle/>
          <a:p>
            <a:pPr algn="l" indent="0" marL="0">
              <a:buNone/>
            </a:pPr>
            <a:r>
              <a:rPr lang="en-US" sz="1100" dirty="0">
                <a:solidFill>
                  <a:srgbClr val="3D3D3A"/>
                </a:solidFill>
                <a:latin typeface="Instrument Sans" pitchFamily="34" charset="0"/>
                <a:ea typeface="Instrument Sans" pitchFamily="34" charset="-122"/>
                <a:cs typeface="Instrument Sans" pitchFamily="34" charset="-120"/>
              </a:rPr>
              <a:t>Sell Now — Capture Current Market</a:t>
            </a:r>
            <a:endParaRPr lang="en-US" sz="1100" dirty="0"/>
          </a:p>
        </p:txBody>
      </p:sp>
      <p:sp>
        <p:nvSpPr>
          <p:cNvPr id="26" name="Text 24"/>
          <p:cNvSpPr/>
          <p:nvPr/>
        </p:nvSpPr>
        <p:spPr>
          <a:xfrm>
            <a:off x="8412480" y="1938528"/>
            <a:ext cx="3383280" cy="201168"/>
          </a:xfrm>
          <a:prstGeom prst="rect">
            <a:avLst/>
          </a:prstGeom>
          <a:noFill/>
          <a:ln/>
        </p:spPr>
        <p:txBody>
          <a:bodyPr wrap="square" lIns="0" tIns="0" rIns="0" bIns="0" rtlCol="0" anchor="ctr"/>
          <a:lstStyle/>
          <a:p>
            <a:pPr algn="l" indent="0" marL="0">
              <a:buNone/>
            </a:pPr>
            <a:r>
              <a:rPr lang="en-US" sz="1000" i="1" dirty="0">
                <a:solidFill>
                  <a:srgbClr val="5E5D59"/>
                </a:solidFill>
                <a:latin typeface="Instrument Sans" pitchFamily="34" charset="0"/>
                <a:ea typeface="Instrument Sans" pitchFamily="34" charset="-122"/>
                <a:cs typeface="Instrument Sans" pitchFamily="34" charset="-120"/>
              </a:rPr>
              <a:t>Horizon: 0–12 months</a:t>
            </a:r>
            <a:endParaRPr lang="en-US" sz="1000" dirty="0"/>
          </a:p>
        </p:txBody>
      </p:sp>
      <p:sp>
        <p:nvSpPr>
          <p:cNvPr id="27" name="Text 25"/>
          <p:cNvSpPr/>
          <p:nvPr/>
        </p:nvSpPr>
        <p:spPr>
          <a:xfrm>
            <a:off x="8412480" y="2194560"/>
            <a:ext cx="3383280" cy="324612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List at current market: estimated $640K–$700K</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Benefit: liquidity, deploy capital elsewhere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Downside: miss the TOD and metro premium (2028–32)</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Tax: main residence may mean zero CGT</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Lower coordination complexity</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Only rational if capital is urgently needed elsewhere</a:t>
            </a:r>
            <a:endParaRPr lang="en-US" sz="1100" dirty="0"/>
          </a:p>
        </p:txBody>
      </p:sp>
      <p:sp>
        <p:nvSpPr>
          <p:cNvPr id="28" name="Shape 26"/>
          <p:cNvSpPr/>
          <p:nvPr/>
        </p:nvSpPr>
        <p:spPr>
          <a:xfrm>
            <a:off x="8412480" y="5943600"/>
            <a:ext cx="3383280" cy="201168"/>
          </a:xfrm>
          <a:prstGeom prst="rect">
            <a:avLst/>
          </a:prstGeom>
          <a:solidFill>
            <a:srgbClr val="E8E6DC"/>
          </a:solidFill>
          <a:ln w="12700">
            <a:solidFill>
              <a:srgbClr val="333333"/>
            </a:solidFill>
            <a:prstDash val="solid"/>
          </a:ln>
        </p:spPr>
      </p:sp>
      <p:sp>
        <p:nvSpPr>
          <p:cNvPr id="29" name="Text 27"/>
          <p:cNvSpPr/>
          <p:nvPr/>
        </p:nvSpPr>
        <p:spPr>
          <a:xfrm>
            <a:off x="8412480" y="5943600"/>
            <a:ext cx="3383280" cy="201168"/>
          </a:xfrm>
          <a:prstGeom prst="rect">
            <a:avLst/>
          </a:prstGeom>
          <a:noFill/>
          <a:ln/>
        </p:spPr>
        <p:txBody>
          <a:bodyPr wrap="square" lIns="0" tIns="0" rIns="0" bIns="0" rtlCol="0" anchor="ctr"/>
          <a:lstStyle/>
          <a:p>
            <a:pPr algn="ctr" indent="0" marL="0">
              <a:buNone/>
            </a:pPr>
            <a:r>
              <a:rPr lang="en-US" sz="1000" b="1" dirty="0">
                <a:solidFill>
                  <a:srgbClr val="141413"/>
                </a:solidFill>
                <a:latin typeface="Instrument Sans" pitchFamily="34" charset="0"/>
                <a:ea typeface="Instrument Sans" pitchFamily="34" charset="-122"/>
                <a:cs typeface="Instrument Sans" pitchFamily="34" charset="-120"/>
              </a:rPr>
              <a:t>Immediate exit — leaves significant upside on table</a:t>
            </a:r>
            <a:endParaRPr lang="en-US" sz="1000" dirty="0"/>
          </a:p>
        </p:txBody>
      </p:sp>
      <p:sp>
        <p:nvSpPr>
          <p:cNvPr id="30" name="Text 28"/>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31" name="Text 29"/>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F — RECOMMENDATIONS</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Recommended Action Plan — 2026 to 2030</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Prioritised actions to maximise this property's value potential</a:t>
            </a:r>
            <a:endParaRPr lang="en-US" sz="1100" dirty="0"/>
          </a:p>
        </p:txBody>
      </p:sp>
      <p:sp>
        <p:nvSpPr>
          <p:cNvPr id="6" name="Shape 4"/>
          <p:cNvSpPr/>
          <p:nvPr/>
        </p:nvSpPr>
        <p:spPr>
          <a:xfrm>
            <a:off x="594360" y="1371600"/>
            <a:ext cx="1645920" cy="640080"/>
          </a:xfrm>
          <a:prstGeom prst="rect">
            <a:avLst/>
          </a:prstGeom>
          <a:solidFill>
            <a:srgbClr val="C6613F"/>
          </a:solidFill>
          <a:ln w="12700">
            <a:solidFill>
              <a:srgbClr val="333333"/>
            </a:solidFill>
            <a:prstDash val="solid"/>
          </a:ln>
        </p:spPr>
      </p:sp>
      <p:sp>
        <p:nvSpPr>
          <p:cNvPr id="7" name="Text 5"/>
          <p:cNvSpPr/>
          <p:nvPr/>
        </p:nvSpPr>
        <p:spPr>
          <a:xfrm>
            <a:off x="594360" y="1463040"/>
            <a:ext cx="1645920" cy="457200"/>
          </a:xfrm>
          <a:prstGeom prst="rect">
            <a:avLst/>
          </a:prstGeom>
          <a:noFill/>
          <a:ln/>
        </p:spPr>
        <p:txBody>
          <a:bodyPr wrap="square" lIns="0" tIns="0" rIns="0" bIns="0" rtlCol="0" anchor="ctr"/>
          <a:lstStyle/>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Now — July 2026</a:t>
            </a:r>
            <a:endParaRPr lang="en-US" sz="1000" dirty="0"/>
          </a:p>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HIGH</a:t>
            </a:r>
            <a:endParaRPr lang="en-US" sz="1000" dirty="0"/>
          </a:p>
        </p:txBody>
      </p:sp>
      <p:sp>
        <p:nvSpPr>
          <p:cNvPr id="8" name="Text 6"/>
          <p:cNvSpPr/>
          <p:nvPr/>
        </p:nvSpPr>
        <p:spPr>
          <a:xfrm>
            <a:off x="2377440" y="1435608"/>
            <a:ext cx="4114800" cy="228600"/>
          </a:xfrm>
          <a:prstGeom prst="rect">
            <a:avLst/>
          </a:prstGeom>
          <a:noFill/>
          <a:ln/>
        </p:spPr>
        <p:txBody>
          <a:bodyPr wrap="square" lIns="0" tIns="0" rIns="0" bIns="0" rtlCol="0" anchor="ctr"/>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Confirm residency history and tax position</a:t>
            </a:r>
            <a:endParaRPr lang="en-US" sz="1100" dirty="0"/>
          </a:p>
        </p:txBody>
      </p:sp>
      <p:sp>
        <p:nvSpPr>
          <p:cNvPr id="9" name="Text 7"/>
          <p:cNvSpPr/>
          <p:nvPr/>
        </p:nvSpPr>
        <p:spPr>
          <a:xfrm>
            <a:off x="2377440" y="1691640"/>
            <a:ext cx="9144000" cy="274320"/>
          </a:xfrm>
          <a:prstGeom prst="rect">
            <a:avLst/>
          </a:prstGeom>
          <a:noFill/>
          <a:ln/>
        </p:spPr>
        <p:txBody>
          <a:bodyPr wrap="square" lIns="0" tIns="0" rIns="0" bIns="0" rtlCol="0" anchor="ctr"/>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Engage tax agent to confirm: (a) main residence exemption status, (b) 6-year absence rule applicability, (c) current cost base calculation. Cost: ~$300–500.</a:t>
            </a:r>
            <a:endParaRPr lang="en-US" sz="1000" dirty="0"/>
          </a:p>
        </p:txBody>
      </p:sp>
      <p:sp>
        <p:nvSpPr>
          <p:cNvPr id="10" name="Shape 8"/>
          <p:cNvSpPr/>
          <p:nvPr/>
        </p:nvSpPr>
        <p:spPr>
          <a:xfrm>
            <a:off x="594360" y="2176272"/>
            <a:ext cx="1645920" cy="640080"/>
          </a:xfrm>
          <a:prstGeom prst="rect">
            <a:avLst/>
          </a:prstGeom>
          <a:solidFill>
            <a:srgbClr val="C6613F"/>
          </a:solidFill>
          <a:ln w="12700">
            <a:solidFill>
              <a:srgbClr val="333333"/>
            </a:solidFill>
            <a:prstDash val="solid"/>
          </a:ln>
        </p:spPr>
      </p:sp>
      <p:sp>
        <p:nvSpPr>
          <p:cNvPr id="11" name="Text 9"/>
          <p:cNvSpPr/>
          <p:nvPr/>
        </p:nvSpPr>
        <p:spPr>
          <a:xfrm>
            <a:off x="594360" y="2267712"/>
            <a:ext cx="1645920" cy="457200"/>
          </a:xfrm>
          <a:prstGeom prst="rect">
            <a:avLst/>
          </a:prstGeom>
          <a:noFill/>
          <a:ln/>
        </p:spPr>
        <p:txBody>
          <a:bodyPr wrap="square" lIns="0" tIns="0" rIns="0" bIns="0" rtlCol="0" anchor="ctr"/>
          <a:lstStyle/>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Aug–Oct 2026</a:t>
            </a:r>
            <a:endParaRPr lang="en-US" sz="1000" dirty="0"/>
          </a:p>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HIGH</a:t>
            </a:r>
            <a:endParaRPr lang="en-US" sz="1000" dirty="0"/>
          </a:p>
        </p:txBody>
      </p:sp>
      <p:sp>
        <p:nvSpPr>
          <p:cNvPr id="12" name="Text 10"/>
          <p:cNvSpPr/>
          <p:nvPr/>
        </p:nvSpPr>
        <p:spPr>
          <a:xfrm>
            <a:off x="2377440" y="2240280"/>
            <a:ext cx="4114800" cy="228600"/>
          </a:xfrm>
          <a:prstGeom prst="rect">
            <a:avLst/>
          </a:prstGeom>
          <a:noFill/>
          <a:ln/>
        </p:spPr>
        <p:txBody>
          <a:bodyPr wrap="square" lIns="0" tIns="0" rIns="0" bIns="0" rtlCol="0" anchor="ctr"/>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Confirm road widening alignment</a:t>
            </a:r>
            <a:endParaRPr lang="en-US" sz="1100" dirty="0"/>
          </a:p>
        </p:txBody>
      </p:sp>
      <p:sp>
        <p:nvSpPr>
          <p:cNvPr id="13" name="Text 11"/>
          <p:cNvSpPr/>
          <p:nvPr/>
        </p:nvSpPr>
        <p:spPr>
          <a:xfrm>
            <a:off x="2377440" y="2496312"/>
            <a:ext cx="9144000" cy="274320"/>
          </a:xfrm>
          <a:prstGeom prst="rect">
            <a:avLst/>
          </a:prstGeom>
          <a:noFill/>
          <a:ln/>
        </p:spPr>
        <p:txBody>
          <a:bodyPr wrap="square" lIns="0" tIns="0" rIns="0" bIns="0" rtlCol="0" anchor="ctr"/>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Contact Burwood Council / TfNSW to confirm if SP93010 is within the 5m widening corridor. If so, understand setback implications for redevelopment value.</a:t>
            </a:r>
            <a:endParaRPr lang="en-US" sz="1000" dirty="0"/>
          </a:p>
        </p:txBody>
      </p:sp>
      <p:sp>
        <p:nvSpPr>
          <p:cNvPr id="14" name="Shape 12"/>
          <p:cNvSpPr/>
          <p:nvPr/>
        </p:nvSpPr>
        <p:spPr>
          <a:xfrm>
            <a:off x="594360" y="2980944"/>
            <a:ext cx="1645920" cy="640080"/>
          </a:xfrm>
          <a:prstGeom prst="rect">
            <a:avLst/>
          </a:prstGeom>
          <a:solidFill>
            <a:srgbClr val="D97757"/>
          </a:solidFill>
          <a:ln w="12700">
            <a:solidFill>
              <a:srgbClr val="333333"/>
            </a:solidFill>
            <a:prstDash val="solid"/>
          </a:ln>
        </p:spPr>
      </p:sp>
      <p:sp>
        <p:nvSpPr>
          <p:cNvPr id="15" name="Text 13"/>
          <p:cNvSpPr/>
          <p:nvPr/>
        </p:nvSpPr>
        <p:spPr>
          <a:xfrm>
            <a:off x="594360" y="3072384"/>
            <a:ext cx="1645920" cy="457200"/>
          </a:xfrm>
          <a:prstGeom prst="rect">
            <a:avLst/>
          </a:prstGeom>
          <a:noFill/>
          <a:ln/>
        </p:spPr>
        <p:txBody>
          <a:bodyPr wrap="square" lIns="0" tIns="0" rIns="0" bIns="0" rtlCol="0" anchor="ctr"/>
          <a:lstStyle/>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Q4 2026</a:t>
            </a:r>
            <a:endParaRPr lang="en-US" sz="1000" dirty="0"/>
          </a:p>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MED</a:t>
            </a:r>
            <a:endParaRPr lang="en-US" sz="1000" dirty="0"/>
          </a:p>
        </p:txBody>
      </p:sp>
      <p:sp>
        <p:nvSpPr>
          <p:cNvPr id="16" name="Text 14"/>
          <p:cNvSpPr/>
          <p:nvPr/>
        </p:nvSpPr>
        <p:spPr>
          <a:xfrm>
            <a:off x="2377440" y="3044952"/>
            <a:ext cx="4114800" cy="228600"/>
          </a:xfrm>
          <a:prstGeom prst="rect">
            <a:avLst/>
          </a:prstGeom>
          <a:noFill/>
          <a:ln/>
        </p:spPr>
        <p:txBody>
          <a:bodyPr wrap="square" lIns="0" tIns="0" rIns="0" bIns="0" rtlCol="0" anchor="ctr"/>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Monitor TOD rezoning gazette</a:t>
            </a:r>
            <a:endParaRPr lang="en-US" sz="1100" dirty="0"/>
          </a:p>
        </p:txBody>
      </p:sp>
      <p:sp>
        <p:nvSpPr>
          <p:cNvPr id="17" name="Text 15"/>
          <p:cNvSpPr/>
          <p:nvPr/>
        </p:nvSpPr>
        <p:spPr>
          <a:xfrm>
            <a:off x="2377440" y="3300984"/>
            <a:ext cx="9144000" cy="274320"/>
          </a:xfrm>
          <a:prstGeom prst="rect">
            <a:avLst/>
          </a:prstGeom>
          <a:noFill/>
          <a:ln/>
        </p:spPr>
        <p:txBody>
          <a:bodyPr wrap="square" lIns="0" tIns="0" rIns="0" bIns="0" rtlCol="0" anchor="ctr"/>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Track DPHI website for Burwood North rezoning finalisation. Once gazetted, update this analysis with confirmed height/FSR for the specific lot.</a:t>
            </a:r>
            <a:endParaRPr lang="en-US" sz="1000" dirty="0"/>
          </a:p>
        </p:txBody>
      </p:sp>
      <p:sp>
        <p:nvSpPr>
          <p:cNvPr id="18" name="Shape 16"/>
          <p:cNvSpPr/>
          <p:nvPr/>
        </p:nvSpPr>
        <p:spPr>
          <a:xfrm>
            <a:off x="594360" y="3785616"/>
            <a:ext cx="1645920" cy="640080"/>
          </a:xfrm>
          <a:prstGeom prst="rect">
            <a:avLst/>
          </a:prstGeom>
          <a:solidFill>
            <a:srgbClr val="D97757"/>
          </a:solidFill>
          <a:ln w="12700">
            <a:solidFill>
              <a:srgbClr val="333333"/>
            </a:solidFill>
            <a:prstDash val="solid"/>
          </a:ln>
        </p:spPr>
      </p:sp>
      <p:sp>
        <p:nvSpPr>
          <p:cNvPr id="19" name="Text 17"/>
          <p:cNvSpPr/>
          <p:nvPr/>
        </p:nvSpPr>
        <p:spPr>
          <a:xfrm>
            <a:off x="594360" y="3877056"/>
            <a:ext cx="1645920" cy="457200"/>
          </a:xfrm>
          <a:prstGeom prst="rect">
            <a:avLst/>
          </a:prstGeom>
          <a:noFill/>
          <a:ln/>
        </p:spPr>
        <p:txBody>
          <a:bodyPr wrap="square" lIns="0" tIns="0" rIns="0" bIns="0" rtlCol="0" anchor="ctr"/>
          <a:lstStyle/>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Ongoing</a:t>
            </a:r>
            <a:endParaRPr lang="en-US" sz="1000" dirty="0"/>
          </a:p>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MED</a:t>
            </a:r>
            <a:endParaRPr lang="en-US" sz="1000" dirty="0"/>
          </a:p>
        </p:txBody>
      </p:sp>
      <p:sp>
        <p:nvSpPr>
          <p:cNvPr id="20" name="Text 18"/>
          <p:cNvSpPr/>
          <p:nvPr/>
        </p:nvSpPr>
        <p:spPr>
          <a:xfrm>
            <a:off x="2377440" y="3849624"/>
            <a:ext cx="4114800" cy="228600"/>
          </a:xfrm>
          <a:prstGeom prst="rect">
            <a:avLst/>
          </a:prstGeom>
          <a:noFill/>
          <a:ln/>
        </p:spPr>
        <p:txBody>
          <a:bodyPr wrap="square" lIns="0" tIns="0" rIns="0" bIns="0" rtlCol="0" anchor="ctr"/>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Maintain documentation file</a:t>
            </a:r>
            <a:endParaRPr lang="en-US" sz="1100" dirty="0"/>
          </a:p>
        </p:txBody>
      </p:sp>
      <p:sp>
        <p:nvSpPr>
          <p:cNvPr id="21" name="Text 19"/>
          <p:cNvSpPr/>
          <p:nvPr/>
        </p:nvSpPr>
        <p:spPr>
          <a:xfrm>
            <a:off x="2377440" y="4105656"/>
            <a:ext cx="9144000" cy="274320"/>
          </a:xfrm>
          <a:prstGeom prst="rect">
            <a:avLst/>
          </a:prstGeom>
          <a:noFill/>
          <a:ln/>
        </p:spPr>
        <p:txBody>
          <a:bodyPr wrap="square" lIns="0" tIns="0" rIns="0" bIns="0" rtlCol="0" anchor="ctr"/>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Keep all strata levies, repair receipts, and capital improvement records updated. Prepares you for any future CGT calculation or collective sale.</a:t>
            </a:r>
            <a:endParaRPr lang="en-US" sz="1000" dirty="0"/>
          </a:p>
        </p:txBody>
      </p:sp>
      <p:sp>
        <p:nvSpPr>
          <p:cNvPr id="22" name="Shape 20"/>
          <p:cNvSpPr/>
          <p:nvPr/>
        </p:nvSpPr>
        <p:spPr>
          <a:xfrm>
            <a:off x="594360" y="4590288"/>
            <a:ext cx="1645920" cy="640080"/>
          </a:xfrm>
          <a:prstGeom prst="rect">
            <a:avLst/>
          </a:prstGeom>
          <a:solidFill>
            <a:srgbClr val="788C5D"/>
          </a:solidFill>
          <a:ln w="12700">
            <a:solidFill>
              <a:srgbClr val="333333"/>
            </a:solidFill>
            <a:prstDash val="solid"/>
          </a:ln>
        </p:spPr>
      </p:sp>
      <p:sp>
        <p:nvSpPr>
          <p:cNvPr id="23" name="Text 21"/>
          <p:cNvSpPr/>
          <p:nvPr/>
        </p:nvSpPr>
        <p:spPr>
          <a:xfrm>
            <a:off x="594360" y="4681728"/>
            <a:ext cx="1645920" cy="457200"/>
          </a:xfrm>
          <a:prstGeom prst="rect">
            <a:avLst/>
          </a:prstGeom>
          <a:noFill/>
          <a:ln/>
        </p:spPr>
        <p:txBody>
          <a:bodyPr wrap="square" lIns="0" tIns="0" rIns="0" bIns="0" rtlCol="0" anchor="ctr"/>
          <a:lstStyle/>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2027–2028</a:t>
            </a:r>
            <a:endParaRPr lang="en-US" sz="1000" dirty="0"/>
          </a:p>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MED</a:t>
            </a:r>
            <a:endParaRPr lang="en-US" sz="1000" dirty="0"/>
          </a:p>
        </p:txBody>
      </p:sp>
      <p:sp>
        <p:nvSpPr>
          <p:cNvPr id="24" name="Text 22"/>
          <p:cNvSpPr/>
          <p:nvPr/>
        </p:nvSpPr>
        <p:spPr>
          <a:xfrm>
            <a:off x="2377440" y="4654296"/>
            <a:ext cx="4114800" cy="228600"/>
          </a:xfrm>
          <a:prstGeom prst="rect">
            <a:avLst/>
          </a:prstGeom>
          <a:noFill/>
          <a:ln/>
        </p:spPr>
        <p:txBody>
          <a:bodyPr wrap="square" lIns="0" tIns="0" rIns="0" bIns="0" rtlCol="0" anchor="ctr"/>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Review collective sale landscape</a:t>
            </a:r>
            <a:endParaRPr lang="en-US" sz="1100" dirty="0"/>
          </a:p>
        </p:txBody>
      </p:sp>
      <p:sp>
        <p:nvSpPr>
          <p:cNvPr id="25" name="Text 23"/>
          <p:cNvSpPr/>
          <p:nvPr/>
        </p:nvSpPr>
        <p:spPr>
          <a:xfrm>
            <a:off x="2377440" y="4910328"/>
            <a:ext cx="9144000" cy="274320"/>
          </a:xfrm>
          <a:prstGeom prst="rect">
            <a:avLst/>
          </a:prstGeom>
          <a:noFill/>
          <a:ln/>
        </p:spPr>
        <p:txBody>
          <a:bodyPr wrap="square" lIns="0" tIns="0" rIns="0" bIns="0" rtlCol="0" anchor="ctr"/>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Gauge owner sentiment at the building. Have conversations with neighbours about the metro story. Understanding owner composition is key to collective sale feasibility.</a:t>
            </a:r>
            <a:endParaRPr lang="en-US" sz="1000" dirty="0"/>
          </a:p>
        </p:txBody>
      </p:sp>
      <p:sp>
        <p:nvSpPr>
          <p:cNvPr id="26" name="Shape 24"/>
          <p:cNvSpPr/>
          <p:nvPr/>
        </p:nvSpPr>
        <p:spPr>
          <a:xfrm>
            <a:off x="594360" y="5394960"/>
            <a:ext cx="1645920" cy="640080"/>
          </a:xfrm>
          <a:prstGeom prst="rect">
            <a:avLst/>
          </a:prstGeom>
          <a:solidFill>
            <a:srgbClr val="C6613F"/>
          </a:solidFill>
          <a:ln w="12700">
            <a:solidFill>
              <a:srgbClr val="333333"/>
            </a:solidFill>
            <a:prstDash val="solid"/>
          </a:ln>
        </p:spPr>
      </p:sp>
      <p:sp>
        <p:nvSpPr>
          <p:cNvPr id="27" name="Text 25"/>
          <p:cNvSpPr/>
          <p:nvPr/>
        </p:nvSpPr>
        <p:spPr>
          <a:xfrm>
            <a:off x="594360" y="5486400"/>
            <a:ext cx="1645920" cy="457200"/>
          </a:xfrm>
          <a:prstGeom prst="rect">
            <a:avLst/>
          </a:prstGeom>
          <a:noFill/>
          <a:ln/>
        </p:spPr>
        <p:txBody>
          <a:bodyPr wrap="square" lIns="0" tIns="0" rIns="0" bIns="0" rtlCol="0" anchor="ctr"/>
          <a:lstStyle/>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2028–2030</a:t>
            </a:r>
            <a:endParaRPr lang="en-US" sz="1000" dirty="0"/>
          </a:p>
          <a:p>
            <a:pPr algn="ctr" indent="0" marL="0">
              <a:buNone/>
            </a:pPr>
            <a:r>
              <a:rPr lang="en-US" sz="1000" b="1" dirty="0">
                <a:solidFill>
                  <a:srgbClr val="FFFFFF"/>
                </a:solidFill>
                <a:latin typeface="Instrument Sans" pitchFamily="34" charset="0"/>
                <a:ea typeface="Instrument Sans" pitchFamily="34" charset="-122"/>
                <a:cs typeface="Instrument Sans" pitchFamily="34" charset="-120"/>
              </a:rPr>
              <a:t>HIGH</a:t>
            </a:r>
            <a:endParaRPr lang="en-US" sz="1000" dirty="0"/>
          </a:p>
        </p:txBody>
      </p:sp>
      <p:sp>
        <p:nvSpPr>
          <p:cNvPr id="28" name="Text 26"/>
          <p:cNvSpPr/>
          <p:nvPr/>
        </p:nvSpPr>
        <p:spPr>
          <a:xfrm>
            <a:off x="2377440" y="5458968"/>
            <a:ext cx="4114800" cy="228600"/>
          </a:xfrm>
          <a:prstGeom prst="rect">
            <a:avLst/>
          </a:prstGeom>
          <a:noFill/>
          <a:ln/>
        </p:spPr>
        <p:txBody>
          <a:bodyPr wrap="square" lIns="0" tIns="0" rIns="0" bIns="0" rtlCol="0" anchor="ctr"/>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Respond to any developer approach</a:t>
            </a:r>
            <a:endParaRPr lang="en-US" sz="1100" dirty="0"/>
          </a:p>
        </p:txBody>
      </p:sp>
      <p:sp>
        <p:nvSpPr>
          <p:cNvPr id="29" name="Text 27"/>
          <p:cNvSpPr/>
          <p:nvPr/>
        </p:nvSpPr>
        <p:spPr>
          <a:xfrm>
            <a:off x="2377440" y="5715000"/>
            <a:ext cx="9144000" cy="274320"/>
          </a:xfrm>
          <a:prstGeom prst="rect">
            <a:avLst/>
          </a:prstGeom>
          <a:noFill/>
          <a:ln/>
        </p:spPr>
        <p:txBody>
          <a:bodyPr wrap="square" lIns="0" tIns="0" rIns="0" bIns="0" rtlCol="0" anchor="ctr"/>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If a developer makes contact: do not engage without legal and valuation advice. A strata lawyer and independent valuer are essential to protect your interests in a collective sale negotiation.</a:t>
            </a:r>
            <a:endParaRPr lang="en-US" sz="1000" dirty="0"/>
          </a:p>
        </p:txBody>
      </p:sp>
      <p:sp>
        <p:nvSpPr>
          <p:cNvPr id="30" name="Text 28"/>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31" name="Text 29"/>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AF9F5"/>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C6613F"/>
          </a:solidFill>
          <a:ln w="12700">
            <a:solidFill>
              <a:srgbClr val="333333"/>
            </a:solidFill>
            <a:prstDash val="solid"/>
          </a:ln>
        </p:spPr>
      </p:sp>
      <p:sp>
        <p:nvSpPr>
          <p:cNvPr id="3" name="Shape 1"/>
          <p:cNvSpPr/>
          <p:nvPr/>
        </p:nvSpPr>
        <p:spPr>
          <a:xfrm>
            <a:off x="594360" y="1645920"/>
            <a:ext cx="45720" cy="3474720"/>
          </a:xfrm>
          <a:prstGeom prst="rect">
            <a:avLst/>
          </a:prstGeom>
          <a:solidFill>
            <a:srgbClr val="E8E6DC"/>
          </a:solidFill>
          <a:ln w="12700">
            <a:solidFill>
              <a:srgbClr val="333333"/>
            </a:solidFill>
            <a:prstDash val="solid"/>
          </a:ln>
        </p:spPr>
      </p:sp>
      <p:sp>
        <p:nvSpPr>
          <p:cNvPr id="4" name="Text 2"/>
          <p:cNvSpPr/>
          <p:nvPr/>
        </p:nvSpPr>
        <p:spPr>
          <a:xfrm>
            <a:off x="868680" y="1645920"/>
            <a:ext cx="8686800" cy="1645920"/>
          </a:xfrm>
          <a:prstGeom prst="rect">
            <a:avLst/>
          </a:prstGeom>
          <a:noFill/>
          <a:ln/>
        </p:spPr>
        <p:txBody>
          <a:bodyPr wrap="square" lIns="0" tIns="0" rIns="0" bIns="0" rtlCol="0" anchor="t"/>
          <a:lstStyle/>
          <a:p>
            <a:pPr algn="l" indent="0" marL="0">
              <a:buNone/>
            </a:pPr>
            <a:r>
              <a:rPr lang="en-US" sz="3000" dirty="0">
                <a:solidFill>
                  <a:srgbClr val="141413"/>
                </a:solidFill>
                <a:latin typeface="Georgia" pitchFamily="34" charset="0"/>
                <a:ea typeface="Georgia" pitchFamily="34" charset="-122"/>
                <a:cs typeface="Georgia" pitchFamily="34" charset="-120"/>
              </a:rPr>
              <a:t>Your property is positioned at the intersection of</a:t>
            </a:r>
            <a:endParaRPr lang="en-US" sz="3000" dirty="0"/>
          </a:p>
          <a:p>
            <a:pPr algn="l" indent="0" marL="0">
              <a:buNone/>
            </a:pPr>
            <a:r>
              <a:rPr lang="en-US" sz="3000" dirty="0">
                <a:solidFill>
                  <a:srgbClr val="141413"/>
                </a:solidFill>
                <a:latin typeface="Georgia" pitchFamily="34" charset="0"/>
                <a:ea typeface="Georgia" pitchFamily="34" charset="-122"/>
                <a:cs typeface="Georgia" pitchFamily="34" charset="-120"/>
              </a:rPr>
              <a:t>three major catalysts.</a:t>
            </a:r>
            <a:endParaRPr lang="en-US" sz="3000" dirty="0"/>
          </a:p>
        </p:txBody>
      </p:sp>
      <p:sp>
        <p:nvSpPr>
          <p:cNvPr id="5" name="Text 3"/>
          <p:cNvSpPr/>
          <p:nvPr/>
        </p:nvSpPr>
        <p:spPr>
          <a:xfrm>
            <a:off x="868680" y="3337560"/>
            <a:ext cx="8686800" cy="411480"/>
          </a:xfrm>
          <a:prstGeom prst="rect">
            <a:avLst/>
          </a:prstGeom>
          <a:noFill/>
          <a:ln/>
        </p:spPr>
        <p:txBody>
          <a:bodyPr wrap="square" lIns="0" tIns="0" rIns="0" bIns="0" rtlCol="0" anchor="ctr"/>
          <a:lstStyle/>
          <a:p>
            <a:pPr algn="l" indent="0" marL="0">
              <a:buNone/>
            </a:pPr>
            <a:r>
              <a:rPr lang="en-US" sz="1700" b="1" dirty="0">
                <a:solidFill>
                  <a:srgbClr val="D97757"/>
                </a:solidFill>
                <a:latin typeface="Instrument Sans" pitchFamily="34" charset="0"/>
                <a:ea typeface="Instrument Sans" pitchFamily="34" charset="-122"/>
                <a:cs typeface="Instrument Sans" pitchFamily="34" charset="-120"/>
              </a:rPr>
              <a:t>Metro West · TOD Rezoning · Parramatta Road Renewal</a:t>
            </a:r>
            <a:endParaRPr lang="en-US" sz="1700" dirty="0"/>
          </a:p>
        </p:txBody>
      </p:sp>
      <p:sp>
        <p:nvSpPr>
          <p:cNvPr id="6" name="Text 4"/>
          <p:cNvSpPr/>
          <p:nvPr/>
        </p:nvSpPr>
        <p:spPr>
          <a:xfrm>
            <a:off x="868680" y="3886200"/>
            <a:ext cx="8686800" cy="731520"/>
          </a:xfrm>
          <a:prstGeom prst="rect">
            <a:avLst/>
          </a:prstGeom>
          <a:noFill/>
          <a:ln/>
        </p:spPr>
        <p:txBody>
          <a:bodyPr wrap="square" lIns="0" tIns="0" rIns="0" bIns="0" rtlCol="0" anchor="ctr"/>
          <a:lstStyle/>
          <a:p>
            <a:pPr algn="l" indent="0" marL="0">
              <a:buNone/>
            </a:pPr>
            <a:r>
              <a:rPr lang="en-US" sz="1300" dirty="0">
                <a:solidFill>
                  <a:srgbClr val="3D3D3A"/>
                </a:solidFill>
                <a:latin typeface="Instrument Sans" pitchFamily="34" charset="0"/>
                <a:ea typeface="Instrument Sans" pitchFamily="34" charset="-122"/>
                <a:cs typeface="Instrument Sans" pitchFamily="34" charset="-120"/>
              </a:rPr>
              <a:t>The window to maximise value is 2028–2032.</a:t>
            </a:r>
            <a:endParaRPr lang="en-US" sz="1300" dirty="0"/>
          </a:p>
          <a:p>
            <a:pPr algn="l" indent="0" marL="0">
              <a:buNone/>
            </a:pPr>
            <a:r>
              <a:rPr lang="en-US" sz="1300" dirty="0">
                <a:solidFill>
                  <a:srgbClr val="3D3D3A"/>
                </a:solidFill>
                <a:latin typeface="Instrument Sans" pitchFamily="34" charset="0"/>
                <a:ea typeface="Instrument Sans" pitchFamily="34" charset="-122"/>
                <a:cs typeface="Instrument Sans" pitchFamily="34" charset="-120"/>
              </a:rPr>
              <a:t>Patience and preparation are the strategy.</a:t>
            </a:r>
            <a:endParaRPr lang="en-US" sz="1300" dirty="0"/>
          </a:p>
        </p:txBody>
      </p:sp>
      <p:sp>
        <p:nvSpPr>
          <p:cNvPr id="7" name="Text 5"/>
          <p:cNvSpPr/>
          <p:nvPr/>
        </p:nvSpPr>
        <p:spPr>
          <a:xfrm>
            <a:off x="594360" y="5120640"/>
            <a:ext cx="10972800" cy="640080"/>
          </a:xfrm>
          <a:prstGeom prst="rect">
            <a:avLst/>
          </a:prstGeom>
          <a:noFill/>
          <a:ln/>
        </p:spPr>
        <p:txBody>
          <a:bodyPr wrap="square" lIns="0" tIns="0" rIns="0" bIns="0" rtlCol="0" anchor="ctr"/>
          <a:lstStyle/>
          <a:p>
            <a:pPr algn="l" indent="0" marL="0">
              <a:buNone/>
            </a:pPr>
            <a:r>
              <a:rPr lang="en-US" sz="1000" i="1" dirty="0">
                <a:solidFill>
                  <a:srgbClr val="B0AEA5"/>
                </a:solidFill>
                <a:latin typeface="Instrument Sans" pitchFamily="34" charset="0"/>
                <a:ea typeface="Instrument Sans" pitchFamily="34" charset="-122"/>
                <a:cs typeface="Instrument Sans" pitchFamily="34" charset="-120"/>
              </a:rPr>
              <a:t>This report is prepared for personal use and discussion purposes only. It does not constitute financial, legal, or tax advice. Confirm all planning, tax, and legal matters with your solicitor, registered tax agent, and licensed financial advisor before making any decisions.</a:t>
            </a:r>
            <a:endParaRPr lang="en-US" sz="1000" dirty="0"/>
          </a:p>
        </p:txBody>
      </p:sp>
      <p:sp>
        <p:nvSpPr>
          <p:cNvPr id="8" name="Text 6"/>
          <p:cNvSpPr/>
          <p:nvPr/>
        </p:nvSpPr>
        <p:spPr>
          <a:xfrm>
            <a:off x="594360" y="5943600"/>
            <a:ext cx="10972800" cy="256032"/>
          </a:xfrm>
          <a:prstGeom prst="rect">
            <a:avLst/>
          </a:prstGeom>
          <a:noFill/>
          <a:ln/>
        </p:spPr>
        <p:txBody>
          <a:bodyPr wrap="square" lIns="0" tIns="0" rIns="0" bIns="0" rtlCol="0" anchor="ctr"/>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Prepared June 2026 · © 2026 Personal · Confidential</a:t>
            </a:r>
            <a:endParaRPr lang="en-US" sz="1000" dirty="0"/>
          </a:p>
        </p:txBody>
      </p:sp>
      <p:sp>
        <p:nvSpPr>
          <p:cNvPr id="9" name="Shape 7"/>
          <p:cNvSpPr/>
          <p:nvPr/>
        </p:nvSpPr>
        <p:spPr>
          <a:xfrm>
            <a:off x="0" y="6803136"/>
            <a:ext cx="12188952" cy="54864"/>
          </a:xfrm>
          <a:prstGeom prst="rect">
            <a:avLst/>
          </a:prstGeom>
          <a:solidFill>
            <a:srgbClr val="E8E6DC"/>
          </a:solidFill>
          <a:ln w="12700">
            <a:solidFill>
              <a:srgbClr val="333333"/>
            </a:solidFill>
            <a:prstDash val="solid"/>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EXECUTIVE SUMMARY</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Key Findings at a Glance</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Four dimensions shaping this property's investment thesis</a:t>
            </a:r>
            <a:endParaRPr lang="en-US" sz="1100" dirty="0"/>
          </a:p>
        </p:txBody>
      </p:sp>
      <p:sp>
        <p:nvSpPr>
          <p:cNvPr id="6" name="Shape 4"/>
          <p:cNvSpPr/>
          <p:nvPr/>
        </p:nvSpPr>
        <p:spPr>
          <a:xfrm>
            <a:off x="594360" y="1417320"/>
            <a:ext cx="5303520" cy="1325880"/>
          </a:xfrm>
          <a:prstGeom prst="rect">
            <a:avLst/>
          </a:prstGeom>
          <a:solidFill>
            <a:srgbClr val="F0EEE6"/>
          </a:solidFill>
          <a:ln w="6350">
            <a:solidFill>
              <a:srgbClr val="E8E6DC"/>
            </a:solidFill>
            <a:prstDash val="solid"/>
          </a:ln>
        </p:spPr>
      </p:sp>
      <p:sp>
        <p:nvSpPr>
          <p:cNvPr id="7" name="Shape 5"/>
          <p:cNvSpPr/>
          <p:nvPr/>
        </p:nvSpPr>
        <p:spPr>
          <a:xfrm>
            <a:off x="594360" y="1417320"/>
            <a:ext cx="45720" cy="1325880"/>
          </a:xfrm>
          <a:prstGeom prst="rect">
            <a:avLst/>
          </a:prstGeom>
          <a:solidFill>
            <a:srgbClr val="C6613F"/>
          </a:solidFill>
          <a:ln w="12700">
            <a:solidFill>
              <a:srgbClr val="333333"/>
            </a:solidFill>
            <a:prstDash val="solid"/>
          </a:ln>
        </p:spPr>
      </p:sp>
      <p:sp>
        <p:nvSpPr>
          <p:cNvPr id="8" name="Text 6"/>
          <p:cNvSpPr/>
          <p:nvPr/>
        </p:nvSpPr>
        <p:spPr>
          <a:xfrm>
            <a:off x="758952" y="1545336"/>
            <a:ext cx="5074920" cy="502920"/>
          </a:xfrm>
          <a:prstGeom prst="rect">
            <a:avLst/>
          </a:prstGeom>
          <a:noFill/>
          <a:ln/>
        </p:spPr>
        <p:txBody>
          <a:bodyPr wrap="square" lIns="0" tIns="0" rIns="0" bIns="0" rtlCol="0" anchor="ctr"/>
          <a:lstStyle/>
          <a:p>
            <a:pPr algn="l" indent="0" marL="0">
              <a:buNone/>
            </a:pPr>
            <a:r>
              <a:rPr lang="en-US" sz="2600" dirty="0">
                <a:solidFill>
                  <a:srgbClr val="C6613F"/>
                </a:solidFill>
                <a:latin typeface="Georgia" pitchFamily="34" charset="0"/>
                <a:ea typeface="Georgia" pitchFamily="34" charset="-122"/>
                <a:cs typeface="Georgia" pitchFamily="34" charset="-120"/>
              </a:rPr>
              <a:t>8–42 Storeys</a:t>
            </a:r>
            <a:endParaRPr lang="en-US" sz="2600" dirty="0"/>
          </a:p>
        </p:txBody>
      </p:sp>
      <p:sp>
        <p:nvSpPr>
          <p:cNvPr id="9" name="Text 7"/>
          <p:cNvSpPr/>
          <p:nvPr/>
        </p:nvSpPr>
        <p:spPr>
          <a:xfrm>
            <a:off x="758952" y="2039112"/>
            <a:ext cx="5074920" cy="256032"/>
          </a:xfrm>
          <a:prstGeom prst="rect">
            <a:avLst/>
          </a:prstGeom>
          <a:noFill/>
          <a:ln/>
        </p:spPr>
        <p:txBody>
          <a:bodyPr wrap="square" lIns="0" tIns="0" rIns="0" bIns="0" rtlCol="0" anchor="t"/>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Planning Uplift Potential</a:t>
            </a:r>
            <a:endParaRPr lang="en-US" sz="1100" dirty="0"/>
          </a:p>
        </p:txBody>
      </p:sp>
      <p:sp>
        <p:nvSpPr>
          <p:cNvPr id="10" name="Text 8"/>
          <p:cNvSpPr/>
          <p:nvPr/>
        </p:nvSpPr>
        <p:spPr>
          <a:xfrm>
            <a:off x="758952" y="2295144"/>
            <a:ext cx="5074920" cy="256032"/>
          </a:xfrm>
          <a:prstGeom prst="rect">
            <a:avLst/>
          </a:prstGeom>
          <a:noFill/>
          <a:ln/>
        </p:spPr>
        <p:txBody>
          <a:bodyPr wrap="square" lIns="0" tIns="0" rIns="0" bIns="0" rtlCol="0" anchor="t"/>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Burwood North TOD draft rezoning — FSR up to 6:1</a:t>
            </a:r>
            <a:endParaRPr lang="en-US" sz="1000" dirty="0"/>
          </a:p>
        </p:txBody>
      </p:sp>
      <p:sp>
        <p:nvSpPr>
          <p:cNvPr id="11" name="Shape 9"/>
          <p:cNvSpPr/>
          <p:nvPr/>
        </p:nvSpPr>
        <p:spPr>
          <a:xfrm>
            <a:off x="6263640" y="1417320"/>
            <a:ext cx="5303520" cy="1325880"/>
          </a:xfrm>
          <a:prstGeom prst="rect">
            <a:avLst/>
          </a:prstGeom>
          <a:solidFill>
            <a:srgbClr val="F0EEE6"/>
          </a:solidFill>
          <a:ln w="6350">
            <a:solidFill>
              <a:srgbClr val="E8E6DC"/>
            </a:solidFill>
            <a:prstDash val="solid"/>
          </a:ln>
        </p:spPr>
      </p:sp>
      <p:sp>
        <p:nvSpPr>
          <p:cNvPr id="12" name="Shape 10"/>
          <p:cNvSpPr/>
          <p:nvPr/>
        </p:nvSpPr>
        <p:spPr>
          <a:xfrm>
            <a:off x="6263640" y="1417320"/>
            <a:ext cx="45720" cy="1325880"/>
          </a:xfrm>
          <a:prstGeom prst="rect">
            <a:avLst/>
          </a:prstGeom>
          <a:solidFill>
            <a:srgbClr val="6A9BCC"/>
          </a:solidFill>
          <a:ln w="12700">
            <a:solidFill>
              <a:srgbClr val="333333"/>
            </a:solidFill>
            <a:prstDash val="solid"/>
          </a:ln>
        </p:spPr>
      </p:sp>
      <p:sp>
        <p:nvSpPr>
          <p:cNvPr id="13" name="Text 11"/>
          <p:cNvSpPr/>
          <p:nvPr/>
        </p:nvSpPr>
        <p:spPr>
          <a:xfrm>
            <a:off x="6428232" y="1545336"/>
            <a:ext cx="5074920" cy="502920"/>
          </a:xfrm>
          <a:prstGeom prst="rect">
            <a:avLst/>
          </a:prstGeom>
          <a:noFill/>
          <a:ln/>
        </p:spPr>
        <p:txBody>
          <a:bodyPr wrap="square" lIns="0" tIns="0" rIns="0" bIns="0" rtlCol="0" anchor="ctr"/>
          <a:lstStyle/>
          <a:p>
            <a:pPr algn="l" indent="0" marL="0">
              <a:buNone/>
            </a:pPr>
            <a:r>
              <a:rPr lang="en-US" sz="2600" dirty="0">
                <a:solidFill>
                  <a:srgbClr val="6A9BCC"/>
                </a:solidFill>
                <a:latin typeface="Georgia" pitchFamily="34" charset="0"/>
                <a:ea typeface="Georgia" pitchFamily="34" charset="-122"/>
                <a:cs typeface="Georgia" pitchFamily="34" charset="-120"/>
              </a:rPr>
              <a:t>~350m</a:t>
            </a:r>
            <a:endParaRPr lang="en-US" sz="2600" dirty="0"/>
          </a:p>
        </p:txBody>
      </p:sp>
      <p:sp>
        <p:nvSpPr>
          <p:cNvPr id="14" name="Text 12"/>
          <p:cNvSpPr/>
          <p:nvPr/>
        </p:nvSpPr>
        <p:spPr>
          <a:xfrm>
            <a:off x="6428232" y="2039112"/>
            <a:ext cx="5074920" cy="256032"/>
          </a:xfrm>
          <a:prstGeom prst="rect">
            <a:avLst/>
          </a:prstGeom>
          <a:noFill/>
          <a:ln/>
        </p:spPr>
        <p:txBody>
          <a:bodyPr wrap="square" lIns="0" tIns="0" rIns="0" bIns="0" rtlCol="0" anchor="t"/>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Burwood North Metro Station</a:t>
            </a:r>
            <a:endParaRPr lang="en-US" sz="1100" dirty="0"/>
          </a:p>
        </p:txBody>
      </p:sp>
      <p:sp>
        <p:nvSpPr>
          <p:cNvPr id="15" name="Text 13"/>
          <p:cNvSpPr/>
          <p:nvPr/>
        </p:nvSpPr>
        <p:spPr>
          <a:xfrm>
            <a:off x="6428232" y="2295144"/>
            <a:ext cx="5074920" cy="256032"/>
          </a:xfrm>
          <a:prstGeom prst="rect">
            <a:avLst/>
          </a:prstGeom>
          <a:noFill/>
          <a:ln/>
        </p:spPr>
        <p:txBody>
          <a:bodyPr wrap="square" lIns="0" tIns="0" rIns="0" bIns="0" rtlCol="0" anchor="t"/>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Sydney Metro West — opening 2032, tunnelling active</a:t>
            </a:r>
            <a:endParaRPr lang="en-US" sz="1000" dirty="0"/>
          </a:p>
        </p:txBody>
      </p:sp>
      <p:sp>
        <p:nvSpPr>
          <p:cNvPr id="16" name="Shape 14"/>
          <p:cNvSpPr/>
          <p:nvPr/>
        </p:nvSpPr>
        <p:spPr>
          <a:xfrm>
            <a:off x="594360" y="2852928"/>
            <a:ext cx="5303520" cy="1325880"/>
          </a:xfrm>
          <a:prstGeom prst="rect">
            <a:avLst/>
          </a:prstGeom>
          <a:solidFill>
            <a:srgbClr val="F0EEE6"/>
          </a:solidFill>
          <a:ln w="6350">
            <a:solidFill>
              <a:srgbClr val="E8E6DC"/>
            </a:solidFill>
            <a:prstDash val="solid"/>
          </a:ln>
        </p:spPr>
      </p:sp>
      <p:sp>
        <p:nvSpPr>
          <p:cNvPr id="17" name="Shape 15"/>
          <p:cNvSpPr/>
          <p:nvPr/>
        </p:nvSpPr>
        <p:spPr>
          <a:xfrm>
            <a:off x="594360" y="2852928"/>
            <a:ext cx="45720" cy="1325880"/>
          </a:xfrm>
          <a:prstGeom prst="rect">
            <a:avLst/>
          </a:prstGeom>
          <a:solidFill>
            <a:srgbClr val="D97757"/>
          </a:solidFill>
          <a:ln w="12700">
            <a:solidFill>
              <a:srgbClr val="333333"/>
            </a:solidFill>
            <a:prstDash val="solid"/>
          </a:ln>
        </p:spPr>
      </p:sp>
      <p:sp>
        <p:nvSpPr>
          <p:cNvPr id="18" name="Text 16"/>
          <p:cNvSpPr/>
          <p:nvPr/>
        </p:nvSpPr>
        <p:spPr>
          <a:xfrm>
            <a:off x="758952" y="2980944"/>
            <a:ext cx="5074920" cy="502920"/>
          </a:xfrm>
          <a:prstGeom prst="rect">
            <a:avLst/>
          </a:prstGeom>
          <a:noFill/>
          <a:ln/>
        </p:spPr>
        <p:txBody>
          <a:bodyPr wrap="square" lIns="0" tIns="0" rIns="0" bIns="0" rtlCol="0" anchor="ctr"/>
          <a:lstStyle/>
          <a:p>
            <a:pPr algn="l" indent="0" marL="0">
              <a:buNone/>
            </a:pPr>
            <a:r>
              <a:rPr lang="en-US" sz="2600" dirty="0">
                <a:solidFill>
                  <a:srgbClr val="D97757"/>
                </a:solidFill>
                <a:latin typeface="Georgia" pitchFamily="34" charset="0"/>
                <a:ea typeface="Georgia" pitchFamily="34" charset="-122"/>
                <a:cs typeface="Georgia" pitchFamily="34" charset="-120"/>
              </a:rPr>
              <a:t>75% Threshold</a:t>
            </a:r>
            <a:endParaRPr lang="en-US" sz="2600" dirty="0"/>
          </a:p>
        </p:txBody>
      </p:sp>
      <p:sp>
        <p:nvSpPr>
          <p:cNvPr id="19" name="Text 17"/>
          <p:cNvSpPr/>
          <p:nvPr/>
        </p:nvSpPr>
        <p:spPr>
          <a:xfrm>
            <a:off x="758952" y="3474720"/>
            <a:ext cx="5074920" cy="256032"/>
          </a:xfrm>
          <a:prstGeom prst="rect">
            <a:avLst/>
          </a:prstGeom>
          <a:noFill/>
          <a:ln/>
        </p:spPr>
        <p:txBody>
          <a:bodyPr wrap="square" lIns="0" tIns="0" rIns="0" bIns="0" rtlCol="0" anchor="t"/>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Collective Sale Trigger</a:t>
            </a:r>
            <a:endParaRPr lang="en-US" sz="1100" dirty="0"/>
          </a:p>
        </p:txBody>
      </p:sp>
      <p:sp>
        <p:nvSpPr>
          <p:cNvPr id="20" name="Text 18"/>
          <p:cNvSpPr/>
          <p:nvPr/>
        </p:nvSpPr>
        <p:spPr>
          <a:xfrm>
            <a:off x="758952" y="3730752"/>
            <a:ext cx="5074920" cy="256032"/>
          </a:xfrm>
          <a:prstGeom prst="rect">
            <a:avLst/>
          </a:prstGeom>
          <a:noFill/>
          <a:ln/>
        </p:spPr>
        <p:txBody>
          <a:bodyPr wrap="square" lIns="0" tIns="0" rIns="0" bIns="0" rtlCol="0" anchor="t"/>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~41 of 54 owners required under NSW Strata Act</a:t>
            </a:r>
            <a:endParaRPr lang="en-US" sz="1000" dirty="0"/>
          </a:p>
        </p:txBody>
      </p:sp>
      <p:sp>
        <p:nvSpPr>
          <p:cNvPr id="21" name="Shape 19"/>
          <p:cNvSpPr/>
          <p:nvPr/>
        </p:nvSpPr>
        <p:spPr>
          <a:xfrm>
            <a:off x="6263640" y="2852928"/>
            <a:ext cx="5303520" cy="1325880"/>
          </a:xfrm>
          <a:prstGeom prst="rect">
            <a:avLst/>
          </a:prstGeom>
          <a:solidFill>
            <a:srgbClr val="F0EEE6"/>
          </a:solidFill>
          <a:ln w="6350">
            <a:solidFill>
              <a:srgbClr val="E8E6DC"/>
            </a:solidFill>
            <a:prstDash val="solid"/>
          </a:ln>
        </p:spPr>
      </p:sp>
      <p:sp>
        <p:nvSpPr>
          <p:cNvPr id="22" name="Shape 20"/>
          <p:cNvSpPr/>
          <p:nvPr/>
        </p:nvSpPr>
        <p:spPr>
          <a:xfrm>
            <a:off x="6263640" y="2852928"/>
            <a:ext cx="45720" cy="1325880"/>
          </a:xfrm>
          <a:prstGeom prst="rect">
            <a:avLst/>
          </a:prstGeom>
          <a:solidFill>
            <a:srgbClr val="788C5D"/>
          </a:solidFill>
          <a:ln w="12700">
            <a:solidFill>
              <a:srgbClr val="333333"/>
            </a:solidFill>
            <a:prstDash val="solid"/>
          </a:ln>
        </p:spPr>
      </p:sp>
      <p:sp>
        <p:nvSpPr>
          <p:cNvPr id="23" name="Text 21"/>
          <p:cNvSpPr/>
          <p:nvPr/>
        </p:nvSpPr>
        <p:spPr>
          <a:xfrm>
            <a:off x="6428232" y="2980944"/>
            <a:ext cx="5074920" cy="502920"/>
          </a:xfrm>
          <a:prstGeom prst="rect">
            <a:avLst/>
          </a:prstGeom>
          <a:noFill/>
          <a:ln/>
        </p:spPr>
        <p:txBody>
          <a:bodyPr wrap="square" lIns="0" tIns="0" rIns="0" bIns="0" rtlCol="0" anchor="ctr"/>
          <a:lstStyle/>
          <a:p>
            <a:pPr algn="l" indent="0" marL="0">
              <a:buNone/>
            </a:pPr>
            <a:r>
              <a:rPr lang="en-US" sz="2600" dirty="0">
                <a:solidFill>
                  <a:srgbClr val="788C5D"/>
                </a:solidFill>
                <a:latin typeface="Georgia" pitchFamily="34" charset="0"/>
                <a:ea typeface="Georgia" pitchFamily="34" charset="-122"/>
                <a:cs typeface="Georgia" pitchFamily="34" charset="-120"/>
              </a:rPr>
              <a:t>$590K–$680K</a:t>
            </a:r>
            <a:endParaRPr lang="en-US" sz="2600" dirty="0"/>
          </a:p>
        </p:txBody>
      </p:sp>
      <p:sp>
        <p:nvSpPr>
          <p:cNvPr id="24" name="Text 22"/>
          <p:cNvSpPr/>
          <p:nvPr/>
        </p:nvSpPr>
        <p:spPr>
          <a:xfrm>
            <a:off x="6428232" y="3474720"/>
            <a:ext cx="5074920" cy="256032"/>
          </a:xfrm>
          <a:prstGeom prst="rect">
            <a:avLst/>
          </a:prstGeom>
          <a:noFill/>
          <a:ln/>
        </p:spPr>
        <p:txBody>
          <a:bodyPr wrap="square" lIns="0" tIns="0" rIns="0" bIns="0" rtlCol="0" anchor="t"/>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Recent 1-Bed Sales</a:t>
            </a:r>
            <a:endParaRPr lang="en-US" sz="1100" dirty="0"/>
          </a:p>
        </p:txBody>
      </p:sp>
      <p:sp>
        <p:nvSpPr>
          <p:cNvPr id="25" name="Text 23"/>
          <p:cNvSpPr/>
          <p:nvPr/>
        </p:nvSpPr>
        <p:spPr>
          <a:xfrm>
            <a:off x="6428232" y="3730752"/>
            <a:ext cx="5074920" cy="256032"/>
          </a:xfrm>
          <a:prstGeom prst="rect">
            <a:avLst/>
          </a:prstGeom>
          <a:noFill/>
          <a:ln/>
        </p:spPr>
        <p:txBody>
          <a:bodyPr wrap="square" lIns="0" tIns="0" rIns="0" bIns="0" rtlCol="0" anchor="t"/>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Suburb median ~$930K; rental yield ~3.8% (2024–25)</a:t>
            </a:r>
            <a:endParaRPr lang="en-US" sz="1000" dirty="0"/>
          </a:p>
        </p:txBody>
      </p:sp>
      <p:sp>
        <p:nvSpPr>
          <p:cNvPr id="26" name="Text 24"/>
          <p:cNvSpPr/>
          <p:nvPr/>
        </p:nvSpPr>
        <p:spPr>
          <a:xfrm>
            <a:off x="594360" y="4315968"/>
            <a:ext cx="10972800" cy="411480"/>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Time horizon for maximum uplift: 3–7 years. Collective sale is the highest-value exit but requires owner coordination and is uncertain at this stage.</a:t>
            </a:r>
            <a:endParaRPr lang="en-US" sz="1100" dirty="0"/>
          </a:p>
        </p:txBody>
      </p:sp>
      <p:sp>
        <p:nvSpPr>
          <p:cNvPr id="27" name="Text 25"/>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28" name="Text 26"/>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A — PROPERTY VERIFICATION</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Property Profile</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Unit 4/316 Parramatta Road, Burwood NSW 2134</a:t>
            </a:r>
            <a:endParaRPr lang="en-US" sz="1100" dirty="0"/>
          </a:p>
        </p:txBody>
      </p:sp>
      <p:graphicFrame>
        <p:nvGraphicFramePr>
          <p:cNvPr id="4" name="Table 0"/>
          <p:cNvGraphicFramePr>
            <a:graphicFrameLocks noGrp="1"/>
          </p:cNvGraphicFramePr>
          <p:nvPr>
            <p:extLst>
              <p:ext uri="{D42A27DB-BD31-4B8C-83A1-F6EECF244321}">
                <p14:modId xmlns:p14="http://schemas.microsoft.com/office/powerpoint/2010/main" val="1579011935"/>
              </p:ext>
            </p:extLst>
          </p:nvPr>
        </p:nvGraphicFramePr>
        <p:xfrm>
          <a:off x="594360" y="1280160"/>
          <a:ext cx="6858000" cy="914400"/>
        </p:xfrm>
        <a:graphic>
          <a:graphicData uri="http://schemas.openxmlformats.org/drawingml/2006/table">
            <a:tbl>
              <a:tblPr/>
              <a:tblGrid>
                <a:gridCol w="2926080"/>
                <a:gridCol w="3931920"/>
              </a:tblGrid>
              <a:tr h="310896">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Detail</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Value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Address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Unit 4, 316 Parramatta Road, Burwood NSW 2134</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Strata Plan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SP93010</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Lot Type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Residential unit — strata titled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Building Age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Completed ~2016 (approx. 9 years old)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Estimated Lots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~54 strata lots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Local Government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Burwood Council</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Current Zoning</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R4 High Density Residential</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Land Area</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Part of multi-lot strata development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Suburb Median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~$930,000 (all units, 2024–25)</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bl>
          </a:graphicData>
        </a:graphic>
      </p:graphicFrame>
      <p:sp>
        <p:nvSpPr>
          <p:cNvPr id="7" name="Text 4"/>
          <p:cNvSpPr/>
          <p:nvPr/>
        </p:nvSpPr>
        <p:spPr>
          <a:xfrm>
            <a:off x="7772400" y="1280160"/>
            <a:ext cx="4114800" cy="274320"/>
          </a:xfrm>
          <a:prstGeom prst="rect">
            <a:avLst/>
          </a:prstGeom>
          <a:noFill/>
          <a:ln/>
        </p:spPr>
        <p:txBody>
          <a:bodyPr wrap="square" lIns="0" tIns="0" rIns="0" bIns="0" rtlCol="0" anchor="ctr"/>
          <a:lstStyle/>
          <a:p>
            <a:pPr algn="l" indent="0" marL="0">
              <a:buNone/>
            </a:pPr>
            <a:r>
              <a:rPr lang="en-US" sz="1700" dirty="0">
                <a:solidFill>
                  <a:srgbClr val="141413"/>
                </a:solidFill>
                <a:latin typeface="Georgia" pitchFamily="34" charset="0"/>
                <a:ea typeface="Georgia" pitchFamily="34" charset="-122"/>
                <a:cs typeface="Georgia" pitchFamily="34" charset="-120"/>
              </a:rPr>
              <a:t>Building Context</a:t>
            </a:r>
            <a:endParaRPr lang="en-US" sz="1700" dirty="0"/>
          </a:p>
        </p:txBody>
      </p:sp>
      <p:sp>
        <p:nvSpPr>
          <p:cNvPr id="8" name="Shape 5"/>
          <p:cNvSpPr/>
          <p:nvPr/>
        </p:nvSpPr>
        <p:spPr>
          <a:xfrm>
            <a:off x="7772400" y="1581912"/>
            <a:ext cx="731520" cy="27432"/>
          </a:xfrm>
          <a:prstGeom prst="rect">
            <a:avLst/>
          </a:prstGeom>
          <a:solidFill>
            <a:srgbClr val="D97757"/>
          </a:solidFill>
          <a:ln w="12700">
            <a:solidFill>
              <a:srgbClr val="333333"/>
            </a:solidFill>
            <a:prstDash val="solid"/>
          </a:ln>
        </p:spPr>
      </p:sp>
      <p:sp>
        <p:nvSpPr>
          <p:cNvPr id="9" name="Text 6"/>
          <p:cNvSpPr/>
          <p:nvPr/>
        </p:nvSpPr>
        <p:spPr>
          <a:xfrm>
            <a:off x="7772400" y="1691640"/>
            <a:ext cx="4114800" cy="320040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Modern 2016-era construction with contemporary finishes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Parramatta Road corridor address — high traffic, excellent connectivity</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Walking distance to Burwood Town Centre &amp; Westfield</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Current M4 motorway access; Metro West under active construction</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Building likely managed under a strata owners corporation (OC)</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~54 lots makes it a mid-size strata scheme for collective action purposes</a:t>
            </a:r>
            <a:endParaRPr lang="en-US" sz="1100" dirty="0"/>
          </a:p>
        </p:txBody>
      </p:sp>
      <p:sp>
        <p:nvSpPr>
          <p:cNvPr id="10" name="Text 7"/>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11" name="Text 8"/>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A — PLANNING CONTROLS</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Current Controls &amp; Risk Overlays</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280160"/>
            <a:ext cx="5303520" cy="274320"/>
          </a:xfrm>
          <a:prstGeom prst="rect">
            <a:avLst/>
          </a:prstGeom>
          <a:noFill/>
          <a:ln/>
        </p:spPr>
        <p:txBody>
          <a:bodyPr wrap="square" lIns="0" tIns="0" rIns="0" bIns="0" rtlCol="0" anchor="ctr"/>
          <a:lstStyle/>
          <a:p>
            <a:pPr algn="l" indent="0" marL="0">
              <a:buNone/>
            </a:pPr>
            <a:r>
              <a:rPr lang="en-US" sz="1700" b="1" dirty="0">
                <a:solidFill>
                  <a:srgbClr val="141413"/>
                </a:solidFill>
                <a:latin typeface="Instrument Sans" pitchFamily="34" charset="0"/>
                <a:ea typeface="Instrument Sans" pitchFamily="34" charset="-122"/>
                <a:cs typeface="Instrument Sans" pitchFamily="34" charset="-120"/>
              </a:rPr>
              <a:t>Current Planning Controls</a:t>
            </a:r>
            <a:endParaRPr lang="en-US" sz="170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594360" y="1627632"/>
          <a:ext cx="5577840" cy="914400"/>
        </p:xfrm>
        <a:graphic>
          <a:graphicData uri="http://schemas.openxmlformats.org/drawingml/2006/table">
            <a:tbl>
              <a:tblPr/>
              <a:tblGrid>
                <a:gridCol w="2926080"/>
                <a:gridCol w="2651760"/>
              </a:tblGrid>
              <a:tr h="310896">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Control</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Status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Zone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R4 High Density Residential</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Max Height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Approx. 27m (current LEP)</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Max FSR</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2.5:1 (current LEP)</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Heritage Overlay</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No heritage listing on this lot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Flood Overlay</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No significant flood risk identified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Acid Sulfate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Not applicable (inland site)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10896">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Tree Preservation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Standard Burwood Council controls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bl>
          </a:graphicData>
        </a:graphic>
      </p:graphicFrame>
      <p:sp>
        <p:nvSpPr>
          <p:cNvPr id="7" name="Shape 4"/>
          <p:cNvSpPr/>
          <p:nvPr/>
        </p:nvSpPr>
        <p:spPr>
          <a:xfrm>
            <a:off x="6400800" y="1234440"/>
            <a:ext cx="5303520" cy="3840480"/>
          </a:xfrm>
          <a:prstGeom prst="rect">
            <a:avLst/>
          </a:prstGeom>
          <a:solidFill>
            <a:srgbClr val="F0EEE6"/>
          </a:solidFill>
          <a:ln w="6350">
            <a:solidFill>
              <a:srgbClr val="E8E6DC"/>
            </a:solidFill>
            <a:prstDash val="solid"/>
          </a:ln>
        </p:spPr>
      </p:sp>
      <p:sp>
        <p:nvSpPr>
          <p:cNvPr id="8" name="Shape 5"/>
          <p:cNvSpPr/>
          <p:nvPr/>
        </p:nvSpPr>
        <p:spPr>
          <a:xfrm>
            <a:off x="6400800" y="1234440"/>
            <a:ext cx="45720" cy="3840480"/>
          </a:xfrm>
          <a:prstGeom prst="rect">
            <a:avLst/>
          </a:prstGeom>
          <a:solidFill>
            <a:srgbClr val="D97757"/>
          </a:solidFill>
          <a:ln w="12700">
            <a:solidFill>
              <a:srgbClr val="333333"/>
            </a:solidFill>
            <a:prstDash val="solid"/>
          </a:ln>
        </p:spPr>
      </p:sp>
      <p:sp>
        <p:nvSpPr>
          <p:cNvPr id="9" name="Text 6"/>
          <p:cNvSpPr/>
          <p:nvPr/>
        </p:nvSpPr>
        <p:spPr>
          <a:xfrm>
            <a:off x="6583680" y="1325880"/>
            <a:ext cx="4937760" cy="274320"/>
          </a:xfrm>
          <a:prstGeom prst="rect">
            <a:avLst/>
          </a:prstGeom>
          <a:noFill/>
          <a:ln/>
        </p:spPr>
        <p:txBody>
          <a:bodyPr wrap="square" lIns="0" tIns="0" rIns="0" bIns="0" rtlCol="0" anchor="ctr"/>
          <a:lstStyle/>
          <a:p>
            <a:pPr algn="l" indent="0" marL="0">
              <a:buNone/>
            </a:pPr>
            <a:r>
              <a:rPr lang="en-US" sz="1700" b="1" dirty="0">
                <a:solidFill>
                  <a:srgbClr val="141413"/>
                </a:solidFill>
                <a:latin typeface="Instrument Sans" pitchFamily="34" charset="0"/>
                <a:ea typeface="Instrument Sans" pitchFamily="34" charset="-122"/>
                <a:cs typeface="Instrument Sans" pitchFamily="34" charset="-120"/>
              </a:rPr>
              <a:t>Critical Risk: Parramatta Road Widening</a:t>
            </a:r>
            <a:endParaRPr lang="en-US" sz="1700" dirty="0"/>
          </a:p>
        </p:txBody>
      </p:sp>
      <p:sp>
        <p:nvSpPr>
          <p:cNvPr id="10" name="Text 7"/>
          <p:cNvSpPr/>
          <p:nvPr/>
        </p:nvSpPr>
        <p:spPr>
          <a:xfrm>
            <a:off x="6583680" y="1691640"/>
            <a:ext cx="4937760" cy="310896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Transport for NSW (TfNSW) has a proposed 5m widening reservation on Parramatta Road</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Widening could affect front setbacks and effective buildable depth on affected lots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Any future redevelopment must respect the widening corridor</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The PRCUTS strategy designates the Burwood/Kings Bay precinct as a major Urban Transformation corridor</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Individual unit owners are not directly compensated for road widening — affects developer land value only</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Confirm with a planning consultant whether SP93010 falls within the affected alignment</a:t>
            </a:r>
            <a:endParaRPr lang="en-US" sz="1100" dirty="0"/>
          </a:p>
        </p:txBody>
      </p:sp>
      <p:sp>
        <p:nvSpPr>
          <p:cNvPr id="11" name="Text 8"/>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12" name="Text 9"/>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B — PLANNING UPLIFT</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Before &amp; After: TOD Rezoning Impact</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Draft State Significant Rezoning — Burwood North Metro precinct</a:t>
            </a:r>
            <a:endParaRPr lang="en-US" sz="1100" dirty="0"/>
          </a:p>
        </p:txBody>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594360" y="1325880"/>
          <a:ext cx="10972800" cy="914400"/>
        </p:xfrm>
        <a:graphic>
          <a:graphicData uri="http://schemas.openxmlformats.org/drawingml/2006/table">
            <a:tbl>
              <a:tblPr/>
              <a:tblGrid>
                <a:gridCol w="3200400"/>
                <a:gridCol w="3474720"/>
                <a:gridCol w="4297680"/>
              </a:tblGrid>
              <a:tr h="347472">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Planning Control</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Current (LEP 2012)</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c>
                  <a:txBody>
                    <a:bodyPr/>
                    <a:lstStyle/>
                    <a:p>
                      <a:pPr algn="l" indent="0" marL="0">
                        <a:buNone/>
                      </a:pPr>
                      <a:r>
                        <a:rPr lang="en-US" sz="1100" b="1" dirty="0">
                          <a:solidFill>
                            <a:srgbClr val="FFFFFF"/>
                          </a:solidFill>
                          <a:latin typeface="Instrument Sans" pitchFamily="34" charset="0"/>
                          <a:ea typeface="Instrument Sans" pitchFamily="34" charset="-122"/>
                          <a:cs typeface="Instrument Sans" pitchFamily="34" charset="-120"/>
                        </a:rPr>
                        <a:t>Proposed (TOD Rezoning)</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141413"/>
                    </a:solidFill>
                  </a:tcPr>
                </a:tc>
              </a:tr>
              <a:tr h="347472">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Maximum Height</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~27m (8–9 storeys)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8–42 storeys depending on location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47472">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Maximum FSR</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2.5:1</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Up to 6:1 (premium sites)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47472">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Land Use Zone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R4 High Density</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Likely upgraded R4 / mixed-use transition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47472">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Affordable Housing</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Voluntary contribution</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Mandatory 2–3% inclusionary requirement likely</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47472">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Design Review</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SEPP-based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DPHI design-led approval pathway</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r h="347472">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State Significance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Not applicable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State Significant Rezoning — DPHI-led process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solidFill>
                      <a:srgbClr val="F0EEE6"/>
                    </a:solidFill>
                  </a:tcPr>
                </a:tc>
              </a:tr>
              <a:tr h="347472">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Indicative Yield</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~100–150 apartments</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c>
                  <a:txBody>
                    <a:bodyP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400–800+ apartments (full FSR on amalgamated site)</a:t>
                      </a:r>
                      <a:endParaRPr lang="en-US" sz="1100" dirty="0">
                        <a:latin typeface="Instrument Sans" charset="0"/>
                        <a:ea typeface="Instrument Sans" charset="0"/>
                        <a:cs typeface="Instrument Sans" charset="0"/>
                      </a:endParaRPr>
                    </a:p>
                  </a:txBody>
                  <a:tcPr marL="91440" marR="91440" marT="45720" marB="45720" anchor="ctr">
                    <a:lnL w="6350" cap="flat" cmpd="sng" algn="ctr">
                      <a:solidFill>
                        <a:srgbClr val="E8E6DC"/>
                      </a:solidFill>
                      <a:prstDash val="solid"/>
                      <a:round/>
                      <a:headEnd type="none" w="med" len="med"/>
                      <a:tailEnd type="none" w="med" len="med"/>
                    </a:lnL>
                    <a:lnR w="6350" cap="flat" cmpd="sng" algn="ctr">
                      <a:solidFill>
                        <a:srgbClr val="E8E6DC"/>
                      </a:solidFill>
                      <a:prstDash val="solid"/>
                      <a:round/>
                      <a:headEnd type="none" w="med" len="med"/>
                      <a:tailEnd type="none" w="med" len="med"/>
                    </a:lnR>
                    <a:lnT w="6350" cap="flat" cmpd="sng" algn="ctr">
                      <a:solidFill>
                        <a:srgbClr val="E8E6DC"/>
                      </a:solidFill>
                      <a:prstDash val="solid"/>
                      <a:round/>
                      <a:headEnd type="none" w="med" len="med"/>
                      <a:tailEnd type="none" w="med" len="med"/>
                    </a:lnT>
                    <a:lnB w="6350" cap="flat" cmpd="sng" algn="ctr">
                      <a:solidFill>
                        <a:srgbClr val="E8E6DC"/>
                      </a:solidFill>
                      <a:prstDash val="solid"/>
                      <a:round/>
                      <a:headEnd type="none" w="med" len="med"/>
                      <a:tailEnd type="none" w="med" len="med"/>
                    </a:lnB>
                  </a:tcPr>
                </a:tc>
              </a:tr>
            </a:tbl>
          </a:graphicData>
        </a:graphic>
      </p:graphicFrame>
      <p:sp>
        <p:nvSpPr>
          <p:cNvPr id="7" name="Shape 4"/>
          <p:cNvSpPr/>
          <p:nvPr/>
        </p:nvSpPr>
        <p:spPr>
          <a:xfrm>
            <a:off x="594360" y="4434840"/>
            <a:ext cx="10972800" cy="777240"/>
          </a:xfrm>
          <a:prstGeom prst="rect">
            <a:avLst/>
          </a:prstGeom>
          <a:solidFill>
            <a:srgbClr val="F0EEE6"/>
          </a:solidFill>
          <a:ln w="6350">
            <a:solidFill>
              <a:srgbClr val="E8E6DC"/>
            </a:solidFill>
            <a:prstDash val="solid"/>
          </a:ln>
        </p:spPr>
      </p:sp>
      <p:sp>
        <p:nvSpPr>
          <p:cNvPr id="8" name="Shape 5"/>
          <p:cNvSpPr/>
          <p:nvPr/>
        </p:nvSpPr>
        <p:spPr>
          <a:xfrm>
            <a:off x="594360" y="4434840"/>
            <a:ext cx="45720" cy="777240"/>
          </a:xfrm>
          <a:prstGeom prst="rect">
            <a:avLst/>
          </a:prstGeom>
          <a:solidFill>
            <a:srgbClr val="788C5D"/>
          </a:solidFill>
          <a:ln w="12700">
            <a:solidFill>
              <a:srgbClr val="333333"/>
            </a:solidFill>
            <a:prstDash val="solid"/>
          </a:ln>
        </p:spPr>
      </p:sp>
      <p:sp>
        <p:nvSpPr>
          <p:cNvPr id="9" name="Text 6"/>
          <p:cNvSpPr/>
          <p:nvPr/>
        </p:nvSpPr>
        <p:spPr>
          <a:xfrm>
            <a:off x="822960" y="4480560"/>
            <a:ext cx="10607040" cy="685800"/>
          </a:xfrm>
          <a:prstGeom prst="rect">
            <a:avLst/>
          </a:prstGeom>
          <a:noFill/>
          <a:ln/>
        </p:spPr>
        <p:txBody>
          <a:bodyPr wrap="square" lIns="0" tIns="0" rIns="0" bIns="0" rtlCol="0" anchor="ctr"/>
          <a:lstStyle/>
          <a:p>
            <a:pPr algn="l" indent="0" marL="0">
              <a:buNone/>
            </a:pPr>
            <a:r>
              <a:rPr lang="en-US" sz="1100" dirty="0">
                <a:solidFill>
                  <a:srgbClr val="3D3D3A"/>
                </a:solidFill>
                <a:latin typeface="Instrument Sans" pitchFamily="34" charset="0"/>
                <a:ea typeface="Instrument Sans" pitchFamily="34" charset="-122"/>
                <a:cs typeface="Instrument Sans" pitchFamily="34" charset="-120"/>
              </a:rPr>
              <a:t>The rezoning was on public exhibition March–April 2026. Finalisation expected 2026–27. Once gazetted, uplift is permanent and significantly increases land value on an amalgamated redevelopment basis — but only if a developer can secure the strata via collective sale.</a:t>
            </a:r>
            <a:endParaRPr lang="en-US" sz="1100" dirty="0"/>
          </a:p>
        </p:txBody>
      </p:sp>
      <p:sp>
        <p:nvSpPr>
          <p:cNvPr id="10" name="Text 7"/>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11" name="Text 8"/>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B — TOD PRECINCT DETAIL</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Burwood North Metro TOD Rezoning</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113 hectares — State Significant Rezoning under exhibition 2026</a:t>
            </a:r>
            <a:endParaRPr lang="en-US" sz="1100" dirty="0"/>
          </a:p>
        </p:txBody>
      </p:sp>
      <p:sp>
        <p:nvSpPr>
          <p:cNvPr id="6" name="Shape 4"/>
          <p:cNvSpPr/>
          <p:nvPr/>
        </p:nvSpPr>
        <p:spPr>
          <a:xfrm>
            <a:off x="594360" y="1371600"/>
            <a:ext cx="2651760" cy="1371600"/>
          </a:xfrm>
          <a:prstGeom prst="rect">
            <a:avLst/>
          </a:prstGeom>
          <a:solidFill>
            <a:srgbClr val="F0EEE6"/>
          </a:solidFill>
          <a:ln w="6350">
            <a:solidFill>
              <a:srgbClr val="E8E6DC"/>
            </a:solidFill>
            <a:prstDash val="solid"/>
          </a:ln>
        </p:spPr>
      </p:sp>
      <p:sp>
        <p:nvSpPr>
          <p:cNvPr id="7" name="Shape 5"/>
          <p:cNvSpPr/>
          <p:nvPr/>
        </p:nvSpPr>
        <p:spPr>
          <a:xfrm>
            <a:off x="594360" y="1371600"/>
            <a:ext cx="45720" cy="1371600"/>
          </a:xfrm>
          <a:prstGeom prst="rect">
            <a:avLst/>
          </a:prstGeom>
          <a:solidFill>
            <a:srgbClr val="C6613F"/>
          </a:solidFill>
          <a:ln w="12700">
            <a:solidFill>
              <a:srgbClr val="333333"/>
            </a:solidFill>
            <a:prstDash val="solid"/>
          </a:ln>
        </p:spPr>
      </p:sp>
      <p:sp>
        <p:nvSpPr>
          <p:cNvPr id="8" name="Text 6"/>
          <p:cNvSpPr/>
          <p:nvPr/>
        </p:nvSpPr>
        <p:spPr>
          <a:xfrm>
            <a:off x="758952" y="1499616"/>
            <a:ext cx="2423160" cy="502920"/>
          </a:xfrm>
          <a:prstGeom prst="rect">
            <a:avLst/>
          </a:prstGeom>
          <a:noFill/>
          <a:ln/>
        </p:spPr>
        <p:txBody>
          <a:bodyPr wrap="square" lIns="0" tIns="0" rIns="0" bIns="0" rtlCol="0" anchor="ctr"/>
          <a:lstStyle/>
          <a:p>
            <a:pPr algn="l" indent="0" marL="0">
              <a:buNone/>
            </a:pPr>
            <a:r>
              <a:rPr lang="en-US" sz="2600" dirty="0">
                <a:solidFill>
                  <a:srgbClr val="C6613F"/>
                </a:solidFill>
                <a:latin typeface="Georgia" pitchFamily="34" charset="0"/>
                <a:ea typeface="Georgia" pitchFamily="34" charset="-122"/>
                <a:cs typeface="Georgia" pitchFamily="34" charset="-120"/>
              </a:rPr>
              <a:t>113 ha</a:t>
            </a:r>
            <a:endParaRPr lang="en-US" sz="2600" dirty="0"/>
          </a:p>
        </p:txBody>
      </p:sp>
      <p:sp>
        <p:nvSpPr>
          <p:cNvPr id="9" name="Text 7"/>
          <p:cNvSpPr/>
          <p:nvPr/>
        </p:nvSpPr>
        <p:spPr>
          <a:xfrm>
            <a:off x="758952" y="1993392"/>
            <a:ext cx="2423160" cy="256032"/>
          </a:xfrm>
          <a:prstGeom prst="rect">
            <a:avLst/>
          </a:prstGeom>
          <a:noFill/>
          <a:ln/>
        </p:spPr>
        <p:txBody>
          <a:bodyPr wrap="square" lIns="0" tIns="0" rIns="0" bIns="0" rtlCol="0" anchor="t"/>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Total Precinct Area</a:t>
            </a:r>
            <a:endParaRPr lang="en-US" sz="1100" dirty="0"/>
          </a:p>
        </p:txBody>
      </p:sp>
      <p:sp>
        <p:nvSpPr>
          <p:cNvPr id="10" name="Text 8"/>
          <p:cNvSpPr/>
          <p:nvPr/>
        </p:nvSpPr>
        <p:spPr>
          <a:xfrm>
            <a:off x="758952" y="2249424"/>
            <a:ext cx="2423160" cy="256032"/>
          </a:xfrm>
          <a:prstGeom prst="rect">
            <a:avLst/>
          </a:prstGeom>
          <a:noFill/>
          <a:ln/>
        </p:spPr>
        <p:txBody>
          <a:bodyPr wrap="square" lIns="0" tIns="0" rIns="0" bIns="0" rtlCol="0" anchor="t"/>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Largest TOD in the Metro West corridor</a:t>
            </a:r>
            <a:endParaRPr lang="en-US" sz="1000" dirty="0"/>
          </a:p>
        </p:txBody>
      </p:sp>
      <p:sp>
        <p:nvSpPr>
          <p:cNvPr id="11" name="Shape 9"/>
          <p:cNvSpPr/>
          <p:nvPr/>
        </p:nvSpPr>
        <p:spPr>
          <a:xfrm>
            <a:off x="3383280" y="1371600"/>
            <a:ext cx="2651760" cy="1371600"/>
          </a:xfrm>
          <a:prstGeom prst="rect">
            <a:avLst/>
          </a:prstGeom>
          <a:solidFill>
            <a:srgbClr val="F0EEE6"/>
          </a:solidFill>
          <a:ln w="6350">
            <a:solidFill>
              <a:srgbClr val="E8E6DC"/>
            </a:solidFill>
            <a:prstDash val="solid"/>
          </a:ln>
        </p:spPr>
      </p:sp>
      <p:sp>
        <p:nvSpPr>
          <p:cNvPr id="12" name="Shape 10"/>
          <p:cNvSpPr/>
          <p:nvPr/>
        </p:nvSpPr>
        <p:spPr>
          <a:xfrm>
            <a:off x="3383280" y="1371600"/>
            <a:ext cx="45720" cy="1371600"/>
          </a:xfrm>
          <a:prstGeom prst="rect">
            <a:avLst/>
          </a:prstGeom>
          <a:solidFill>
            <a:srgbClr val="D97757"/>
          </a:solidFill>
          <a:ln w="12700">
            <a:solidFill>
              <a:srgbClr val="333333"/>
            </a:solidFill>
            <a:prstDash val="solid"/>
          </a:ln>
        </p:spPr>
      </p:sp>
      <p:sp>
        <p:nvSpPr>
          <p:cNvPr id="13" name="Text 11"/>
          <p:cNvSpPr/>
          <p:nvPr/>
        </p:nvSpPr>
        <p:spPr>
          <a:xfrm>
            <a:off x="3547872" y="1499616"/>
            <a:ext cx="2423160" cy="502920"/>
          </a:xfrm>
          <a:prstGeom prst="rect">
            <a:avLst/>
          </a:prstGeom>
          <a:noFill/>
          <a:ln/>
        </p:spPr>
        <p:txBody>
          <a:bodyPr wrap="square" lIns="0" tIns="0" rIns="0" bIns="0" rtlCol="0" anchor="ctr"/>
          <a:lstStyle/>
          <a:p>
            <a:pPr algn="l" indent="0" marL="0">
              <a:buNone/>
            </a:pPr>
            <a:r>
              <a:rPr lang="en-US" sz="2600" dirty="0">
                <a:solidFill>
                  <a:srgbClr val="D97757"/>
                </a:solidFill>
                <a:latin typeface="Georgia" pitchFamily="34" charset="0"/>
                <a:ea typeface="Georgia" pitchFamily="34" charset="-122"/>
                <a:cs typeface="Georgia" pitchFamily="34" charset="-120"/>
              </a:rPr>
              <a:t>8–42</a:t>
            </a:r>
            <a:endParaRPr lang="en-US" sz="2600" dirty="0"/>
          </a:p>
        </p:txBody>
      </p:sp>
      <p:sp>
        <p:nvSpPr>
          <p:cNvPr id="14" name="Text 12"/>
          <p:cNvSpPr/>
          <p:nvPr/>
        </p:nvSpPr>
        <p:spPr>
          <a:xfrm>
            <a:off x="3547872" y="1993392"/>
            <a:ext cx="2423160" cy="256032"/>
          </a:xfrm>
          <a:prstGeom prst="rect">
            <a:avLst/>
          </a:prstGeom>
          <a:noFill/>
          <a:ln/>
        </p:spPr>
        <p:txBody>
          <a:bodyPr wrap="square" lIns="0" tIns="0" rIns="0" bIns="0" rtlCol="0" anchor="t"/>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Storeys Proposed</a:t>
            </a:r>
            <a:endParaRPr lang="en-US" sz="1100" dirty="0"/>
          </a:p>
        </p:txBody>
      </p:sp>
      <p:sp>
        <p:nvSpPr>
          <p:cNvPr id="15" name="Text 13"/>
          <p:cNvSpPr/>
          <p:nvPr/>
        </p:nvSpPr>
        <p:spPr>
          <a:xfrm>
            <a:off x="3547872" y="2249424"/>
            <a:ext cx="2423160" cy="256032"/>
          </a:xfrm>
          <a:prstGeom prst="rect">
            <a:avLst/>
          </a:prstGeom>
          <a:noFill/>
          <a:ln/>
        </p:spPr>
        <p:txBody>
          <a:bodyPr wrap="square" lIns="0" tIns="0" rIns="0" bIns="0" rtlCol="0" anchor="t"/>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Graduated heights based on proximity to station</a:t>
            </a:r>
            <a:endParaRPr lang="en-US" sz="1000" dirty="0"/>
          </a:p>
        </p:txBody>
      </p:sp>
      <p:sp>
        <p:nvSpPr>
          <p:cNvPr id="16" name="Shape 14"/>
          <p:cNvSpPr/>
          <p:nvPr/>
        </p:nvSpPr>
        <p:spPr>
          <a:xfrm>
            <a:off x="6172200" y="1371600"/>
            <a:ext cx="2651760" cy="1371600"/>
          </a:xfrm>
          <a:prstGeom prst="rect">
            <a:avLst/>
          </a:prstGeom>
          <a:solidFill>
            <a:srgbClr val="F0EEE6"/>
          </a:solidFill>
          <a:ln w="6350">
            <a:solidFill>
              <a:srgbClr val="E8E6DC"/>
            </a:solidFill>
            <a:prstDash val="solid"/>
          </a:ln>
        </p:spPr>
      </p:sp>
      <p:sp>
        <p:nvSpPr>
          <p:cNvPr id="17" name="Shape 15"/>
          <p:cNvSpPr/>
          <p:nvPr/>
        </p:nvSpPr>
        <p:spPr>
          <a:xfrm>
            <a:off x="6172200" y="1371600"/>
            <a:ext cx="45720" cy="1371600"/>
          </a:xfrm>
          <a:prstGeom prst="rect">
            <a:avLst/>
          </a:prstGeom>
          <a:solidFill>
            <a:srgbClr val="D97757"/>
          </a:solidFill>
          <a:ln w="12700">
            <a:solidFill>
              <a:srgbClr val="333333"/>
            </a:solidFill>
            <a:prstDash val="solid"/>
          </a:ln>
        </p:spPr>
      </p:sp>
      <p:sp>
        <p:nvSpPr>
          <p:cNvPr id="18" name="Text 16"/>
          <p:cNvSpPr/>
          <p:nvPr/>
        </p:nvSpPr>
        <p:spPr>
          <a:xfrm>
            <a:off x="6336792" y="1499616"/>
            <a:ext cx="2423160" cy="502920"/>
          </a:xfrm>
          <a:prstGeom prst="rect">
            <a:avLst/>
          </a:prstGeom>
          <a:noFill/>
          <a:ln/>
        </p:spPr>
        <p:txBody>
          <a:bodyPr wrap="square" lIns="0" tIns="0" rIns="0" bIns="0" rtlCol="0" anchor="ctr"/>
          <a:lstStyle/>
          <a:p>
            <a:pPr algn="l" indent="0" marL="0">
              <a:buNone/>
            </a:pPr>
            <a:r>
              <a:rPr lang="en-US" sz="2600" dirty="0">
                <a:solidFill>
                  <a:srgbClr val="D97757"/>
                </a:solidFill>
                <a:latin typeface="Georgia" pitchFamily="34" charset="0"/>
                <a:ea typeface="Georgia" pitchFamily="34" charset="-122"/>
                <a:cs typeface="Georgia" pitchFamily="34" charset="-120"/>
              </a:rPr>
              <a:t>6:1</a:t>
            </a:r>
            <a:endParaRPr lang="en-US" sz="2600" dirty="0"/>
          </a:p>
        </p:txBody>
      </p:sp>
      <p:sp>
        <p:nvSpPr>
          <p:cNvPr id="19" name="Text 17"/>
          <p:cNvSpPr/>
          <p:nvPr/>
        </p:nvSpPr>
        <p:spPr>
          <a:xfrm>
            <a:off x="6336792" y="1993392"/>
            <a:ext cx="2423160" cy="256032"/>
          </a:xfrm>
          <a:prstGeom prst="rect">
            <a:avLst/>
          </a:prstGeom>
          <a:noFill/>
          <a:ln/>
        </p:spPr>
        <p:txBody>
          <a:bodyPr wrap="square" lIns="0" tIns="0" rIns="0" bIns="0" rtlCol="0" anchor="t"/>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Max Floor Space Ratio</a:t>
            </a:r>
            <a:endParaRPr lang="en-US" sz="1100" dirty="0"/>
          </a:p>
        </p:txBody>
      </p:sp>
      <p:sp>
        <p:nvSpPr>
          <p:cNvPr id="20" name="Text 18"/>
          <p:cNvSpPr/>
          <p:nvPr/>
        </p:nvSpPr>
        <p:spPr>
          <a:xfrm>
            <a:off x="6336792" y="2249424"/>
            <a:ext cx="2423160" cy="256032"/>
          </a:xfrm>
          <a:prstGeom prst="rect">
            <a:avLst/>
          </a:prstGeom>
          <a:noFill/>
          <a:ln/>
        </p:spPr>
        <p:txBody>
          <a:bodyPr wrap="square" lIns="0" tIns="0" rIns="0" bIns="0" rtlCol="0" anchor="t"/>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Premium sites closest to station</a:t>
            </a:r>
            <a:endParaRPr lang="en-US" sz="1000" dirty="0"/>
          </a:p>
        </p:txBody>
      </p:sp>
      <p:sp>
        <p:nvSpPr>
          <p:cNvPr id="21" name="Shape 19"/>
          <p:cNvSpPr/>
          <p:nvPr/>
        </p:nvSpPr>
        <p:spPr>
          <a:xfrm>
            <a:off x="8961120" y="1371600"/>
            <a:ext cx="2651760" cy="1371600"/>
          </a:xfrm>
          <a:prstGeom prst="rect">
            <a:avLst/>
          </a:prstGeom>
          <a:solidFill>
            <a:srgbClr val="F0EEE6"/>
          </a:solidFill>
          <a:ln w="6350">
            <a:solidFill>
              <a:srgbClr val="E8E6DC"/>
            </a:solidFill>
            <a:prstDash val="solid"/>
          </a:ln>
        </p:spPr>
      </p:sp>
      <p:sp>
        <p:nvSpPr>
          <p:cNvPr id="22" name="Shape 20"/>
          <p:cNvSpPr/>
          <p:nvPr/>
        </p:nvSpPr>
        <p:spPr>
          <a:xfrm>
            <a:off x="8961120" y="1371600"/>
            <a:ext cx="45720" cy="1371600"/>
          </a:xfrm>
          <a:prstGeom prst="rect">
            <a:avLst/>
          </a:prstGeom>
          <a:solidFill>
            <a:srgbClr val="6A9BCC"/>
          </a:solidFill>
          <a:ln w="12700">
            <a:solidFill>
              <a:srgbClr val="333333"/>
            </a:solidFill>
            <a:prstDash val="solid"/>
          </a:ln>
        </p:spPr>
      </p:sp>
      <p:sp>
        <p:nvSpPr>
          <p:cNvPr id="23" name="Text 21"/>
          <p:cNvSpPr/>
          <p:nvPr/>
        </p:nvSpPr>
        <p:spPr>
          <a:xfrm>
            <a:off x="9125712" y="1499616"/>
            <a:ext cx="2423160" cy="502920"/>
          </a:xfrm>
          <a:prstGeom prst="rect">
            <a:avLst/>
          </a:prstGeom>
          <a:noFill/>
          <a:ln/>
        </p:spPr>
        <p:txBody>
          <a:bodyPr wrap="square" lIns="0" tIns="0" rIns="0" bIns="0" rtlCol="0" anchor="ctr"/>
          <a:lstStyle/>
          <a:p>
            <a:pPr algn="l" indent="0" marL="0">
              <a:buNone/>
            </a:pPr>
            <a:r>
              <a:rPr lang="en-US" sz="2600" dirty="0">
                <a:solidFill>
                  <a:srgbClr val="6A9BCC"/>
                </a:solidFill>
                <a:latin typeface="Georgia" pitchFamily="34" charset="0"/>
                <a:ea typeface="Georgia" pitchFamily="34" charset="-122"/>
                <a:cs typeface="Georgia" pitchFamily="34" charset="-120"/>
              </a:rPr>
              <a:t>2032</a:t>
            </a:r>
            <a:endParaRPr lang="en-US" sz="2600" dirty="0"/>
          </a:p>
        </p:txBody>
      </p:sp>
      <p:sp>
        <p:nvSpPr>
          <p:cNvPr id="24" name="Text 22"/>
          <p:cNvSpPr/>
          <p:nvPr/>
        </p:nvSpPr>
        <p:spPr>
          <a:xfrm>
            <a:off x="9125712" y="1993392"/>
            <a:ext cx="2423160" cy="256032"/>
          </a:xfrm>
          <a:prstGeom prst="rect">
            <a:avLst/>
          </a:prstGeom>
          <a:noFill/>
          <a:ln/>
        </p:spPr>
        <p:txBody>
          <a:bodyPr wrap="square" lIns="0" tIns="0" rIns="0" bIns="0" rtlCol="0" anchor="t"/>
          <a:lstStyle/>
          <a:p>
            <a:pPr algn="l" indent="0" marL="0">
              <a:buNone/>
            </a:pPr>
            <a:r>
              <a:rPr lang="en-US" sz="1100" b="1" dirty="0">
                <a:solidFill>
                  <a:srgbClr val="141413"/>
                </a:solidFill>
                <a:latin typeface="Instrument Sans" pitchFamily="34" charset="0"/>
                <a:ea typeface="Instrument Sans" pitchFamily="34" charset="-122"/>
                <a:cs typeface="Instrument Sans" pitchFamily="34" charset="-120"/>
              </a:rPr>
              <a:t>Metro West Opening</a:t>
            </a:r>
            <a:endParaRPr lang="en-US" sz="1100" dirty="0"/>
          </a:p>
        </p:txBody>
      </p:sp>
      <p:sp>
        <p:nvSpPr>
          <p:cNvPr id="25" name="Text 23"/>
          <p:cNvSpPr/>
          <p:nvPr/>
        </p:nvSpPr>
        <p:spPr>
          <a:xfrm>
            <a:off x="9125712" y="2249424"/>
            <a:ext cx="2423160" cy="256032"/>
          </a:xfrm>
          <a:prstGeom prst="rect">
            <a:avLst/>
          </a:prstGeom>
          <a:noFill/>
          <a:ln/>
        </p:spPr>
        <p:txBody>
          <a:bodyPr wrap="square" lIns="0" tIns="0" rIns="0" bIns="0" rtlCol="0" anchor="t"/>
          <a:lstStyle/>
          <a:p>
            <a:pPr algn="l" indent="0" marL="0">
              <a:buNone/>
            </a:pPr>
            <a:r>
              <a:rPr lang="en-US" sz="1000" dirty="0">
                <a:solidFill>
                  <a:srgbClr val="5E5D59"/>
                </a:solidFill>
                <a:latin typeface="Instrument Sans" pitchFamily="34" charset="0"/>
                <a:ea typeface="Instrument Sans" pitchFamily="34" charset="-122"/>
                <a:cs typeface="Instrument Sans" pitchFamily="34" charset="-120"/>
              </a:rPr>
              <a:t>Tunnelling active under Burwood North</a:t>
            </a:r>
            <a:endParaRPr lang="en-US" sz="1000" dirty="0"/>
          </a:p>
        </p:txBody>
      </p:sp>
      <p:sp>
        <p:nvSpPr>
          <p:cNvPr id="26" name="Text 24"/>
          <p:cNvSpPr/>
          <p:nvPr/>
        </p:nvSpPr>
        <p:spPr>
          <a:xfrm>
            <a:off x="594360" y="2926080"/>
            <a:ext cx="10972800" cy="274320"/>
          </a:xfrm>
          <a:prstGeom prst="rect">
            <a:avLst/>
          </a:prstGeom>
          <a:noFill/>
          <a:ln/>
        </p:spPr>
        <p:txBody>
          <a:bodyPr wrap="square" lIns="0" tIns="0" rIns="0" bIns="0" rtlCol="0" anchor="ctr"/>
          <a:lstStyle/>
          <a:p>
            <a:pPr algn="l" indent="0" marL="0">
              <a:buNone/>
            </a:pPr>
            <a:r>
              <a:rPr lang="en-US" sz="1700" dirty="0">
                <a:solidFill>
                  <a:srgbClr val="141413"/>
                </a:solidFill>
                <a:latin typeface="Georgia" pitchFamily="34" charset="0"/>
                <a:ea typeface="Georgia" pitchFamily="34" charset="-122"/>
                <a:cs typeface="Georgia" pitchFamily="34" charset="-120"/>
              </a:rPr>
              <a:t>What this means for 316 Parramatta Road</a:t>
            </a:r>
            <a:endParaRPr lang="en-US" sz="1700" dirty="0"/>
          </a:p>
        </p:txBody>
      </p:sp>
      <p:sp>
        <p:nvSpPr>
          <p:cNvPr id="27" name="Shape 25"/>
          <p:cNvSpPr/>
          <p:nvPr/>
        </p:nvSpPr>
        <p:spPr>
          <a:xfrm>
            <a:off x="594360" y="3218688"/>
            <a:ext cx="640080" cy="27432"/>
          </a:xfrm>
          <a:prstGeom prst="rect">
            <a:avLst/>
          </a:prstGeom>
          <a:solidFill>
            <a:srgbClr val="D97757"/>
          </a:solidFill>
          <a:ln w="12700">
            <a:solidFill>
              <a:srgbClr val="333333"/>
            </a:solidFill>
            <a:prstDash val="solid"/>
          </a:ln>
        </p:spPr>
      </p:sp>
      <p:sp>
        <p:nvSpPr>
          <p:cNvPr id="28" name="Text 26"/>
          <p:cNvSpPr/>
          <p:nvPr/>
        </p:nvSpPr>
        <p:spPr>
          <a:xfrm>
            <a:off x="594360" y="3337560"/>
            <a:ext cx="10972800" cy="2560320"/>
          </a:xfrm>
          <a:prstGeom prst="rect">
            <a:avLst/>
          </a:prstGeom>
          <a:noFill/>
          <a:ln/>
        </p:spPr>
        <p:txBody>
          <a:bodyPr wrap="square" lIns="0" tIns="101600" rIns="0" bIns="0" rtlCol="0" anchor="t"/>
          <a:lstStyle/>
          <a:p>
            <a:pPr marL="342900" indent="-342900">
              <a:spcAft>
                <a:spcPts val="400"/>
              </a:spcAft>
              <a:buSzPct val="100000"/>
              <a:buChar char="•"/>
            </a:pPr>
            <a:r>
              <a:rPr lang="en-US" sz="1300" dirty="0">
                <a:solidFill>
                  <a:srgbClr val="141413"/>
                </a:solidFill>
                <a:latin typeface="Instrument Sans" pitchFamily="34" charset="0"/>
                <a:ea typeface="Instrument Sans" pitchFamily="34" charset="-122"/>
                <a:cs typeface="Instrument Sans" pitchFamily="34" charset="-120"/>
              </a:rPr>
              <a:t>At ~300–400m from the station, 316 Parramatta Rd sits within the 800m walkable TOD catchment — likely in the mid-to-high intensity tier</a:t>
            </a:r>
            <a:endParaRPr lang="en-US" sz="1300" dirty="0"/>
          </a:p>
          <a:p>
            <a:pPr marL="342900" indent="-342900">
              <a:spcAft>
                <a:spcPts val="400"/>
              </a:spcAft>
              <a:buSzPct val="100000"/>
              <a:buChar char="•"/>
            </a:pPr>
            <a:r>
              <a:rPr lang="en-US" sz="1300" dirty="0">
                <a:solidFill>
                  <a:srgbClr val="141413"/>
                </a:solidFill>
                <a:latin typeface="Instrument Sans" pitchFamily="34" charset="0"/>
                <a:ea typeface="Instrument Sans" pitchFamily="34" charset="-122"/>
                <a:cs typeface="Instrument Sans" pitchFamily="34" charset="-120"/>
              </a:rPr>
              <a:t>The PRCUTS (Parramatta Road Corridor Urban Transformation Strategy) already designates the corridor as a priority renewal zone</a:t>
            </a:r>
            <a:endParaRPr lang="en-US" sz="1300" dirty="0"/>
          </a:p>
          <a:p>
            <a:pPr marL="342900" indent="-342900">
              <a:spcAft>
                <a:spcPts val="400"/>
              </a:spcAft>
              <a:buSzPct val="100000"/>
              <a:buChar char="•"/>
            </a:pPr>
            <a:r>
              <a:rPr lang="en-US" sz="1300" dirty="0">
                <a:solidFill>
                  <a:srgbClr val="141413"/>
                </a:solidFill>
                <a:latin typeface="Instrument Sans" pitchFamily="34" charset="0"/>
                <a:ea typeface="Instrument Sans" pitchFamily="34" charset="-122"/>
                <a:cs typeface="Instrument Sans" pitchFamily="34" charset="-120"/>
              </a:rPr>
              <a:t>Developers will target sites close to the station — an amalgamated block like SP93010 is exactly the scale they seek</a:t>
            </a:r>
            <a:endParaRPr lang="en-US" sz="1300" dirty="0"/>
          </a:p>
          <a:p>
            <a:pPr marL="342900" indent="-342900">
              <a:spcAft>
                <a:spcPts val="400"/>
              </a:spcAft>
              <a:buSzPct val="100000"/>
              <a:buChar char="•"/>
            </a:pPr>
            <a:r>
              <a:rPr lang="en-US" sz="1300" dirty="0">
                <a:solidFill>
                  <a:srgbClr val="141413"/>
                </a:solidFill>
                <a:latin typeface="Instrument Sans" pitchFamily="34" charset="0"/>
                <a:ea typeface="Instrument Sans" pitchFamily="34" charset="-122"/>
                <a:cs typeface="Instrument Sans" pitchFamily="34" charset="-120"/>
              </a:rPr>
              <a:t>However: road widening corridor + mature strata scheme (2016) creates complexity that may delay or discount acquisition</a:t>
            </a:r>
            <a:endParaRPr lang="en-US" sz="1300" dirty="0"/>
          </a:p>
          <a:p>
            <a:pPr marL="342900" indent="-342900">
              <a:spcAft>
                <a:spcPts val="400"/>
              </a:spcAft>
              <a:buSzPct val="100000"/>
              <a:buChar char="•"/>
            </a:pPr>
            <a:r>
              <a:rPr lang="en-US" sz="1300" dirty="0">
                <a:solidFill>
                  <a:srgbClr val="141413"/>
                </a:solidFill>
                <a:latin typeface="Instrument Sans" pitchFamily="34" charset="0"/>
                <a:ea typeface="Instrument Sans" pitchFamily="34" charset="-122"/>
                <a:cs typeface="Instrument Sans" pitchFamily="34" charset="-120"/>
              </a:rPr>
              <a:t>Value uplift accrues to land, not to individual unit improvements — maintaining the unit well is sufficient, capital improvements are unnecessary</a:t>
            </a:r>
            <a:endParaRPr lang="en-US" sz="1300" dirty="0"/>
          </a:p>
        </p:txBody>
      </p:sp>
      <p:sp>
        <p:nvSpPr>
          <p:cNvPr id="29" name="Text 27"/>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30" name="Text 28"/>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C — METRO WEST CONTEXT</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Sydney Metro West — Key Milestones</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Burwood North station: ~300–400m from 316 Parramatta Road</a:t>
            </a:r>
            <a:endParaRPr lang="en-US" sz="1100" dirty="0"/>
          </a:p>
        </p:txBody>
      </p:sp>
      <p:sp>
        <p:nvSpPr>
          <p:cNvPr id="6" name="Shape 4"/>
          <p:cNvSpPr/>
          <p:nvPr/>
        </p:nvSpPr>
        <p:spPr>
          <a:xfrm>
            <a:off x="914400" y="3227832"/>
            <a:ext cx="10241280" cy="54864"/>
          </a:xfrm>
          <a:prstGeom prst="rect">
            <a:avLst/>
          </a:prstGeom>
          <a:solidFill>
            <a:srgbClr val="E8E6DC"/>
          </a:solidFill>
          <a:ln w="12700">
            <a:solidFill>
              <a:srgbClr val="333333"/>
            </a:solidFill>
            <a:prstDash val="solid"/>
          </a:ln>
        </p:spPr>
      </p:sp>
      <p:sp>
        <p:nvSpPr>
          <p:cNvPr id="7" name="Shape 5"/>
          <p:cNvSpPr/>
          <p:nvPr/>
        </p:nvSpPr>
        <p:spPr>
          <a:xfrm>
            <a:off x="777240" y="3090672"/>
            <a:ext cx="329184" cy="329184"/>
          </a:xfrm>
          <a:prstGeom prst="ellipse">
            <a:avLst/>
          </a:prstGeom>
          <a:solidFill>
            <a:srgbClr val="C6613F"/>
          </a:solidFill>
          <a:ln w="12700">
            <a:solidFill>
              <a:srgbClr val="333333"/>
            </a:solidFill>
            <a:prstDash val="solid"/>
          </a:ln>
        </p:spPr>
      </p:sp>
      <p:sp>
        <p:nvSpPr>
          <p:cNvPr id="8" name="Text 6"/>
          <p:cNvSpPr/>
          <p:nvPr/>
        </p:nvSpPr>
        <p:spPr>
          <a:xfrm>
            <a:off x="548640" y="2606040"/>
            <a:ext cx="822960" cy="274320"/>
          </a:xfrm>
          <a:prstGeom prst="rect">
            <a:avLst/>
          </a:prstGeom>
          <a:noFill/>
          <a:ln/>
        </p:spPr>
        <p:txBody>
          <a:bodyPr wrap="square" lIns="0" tIns="0" rIns="0" bIns="0" rtlCol="0" anchor="ctr"/>
          <a:lstStyle/>
          <a:p>
            <a:pPr algn="ctr" indent="0" marL="0">
              <a:buNone/>
            </a:pPr>
            <a:r>
              <a:rPr lang="en-US" sz="1100" b="1" dirty="0">
                <a:solidFill>
                  <a:srgbClr val="C6613F"/>
                </a:solidFill>
                <a:latin typeface="Instrument Sans" pitchFamily="34" charset="0"/>
                <a:ea typeface="Instrument Sans" pitchFamily="34" charset="-122"/>
                <a:cs typeface="Instrument Sans" pitchFamily="34" charset="-120"/>
              </a:rPr>
              <a:t>2020</a:t>
            </a:r>
            <a:endParaRPr lang="en-US" sz="1100" dirty="0"/>
          </a:p>
        </p:txBody>
      </p:sp>
      <p:sp>
        <p:nvSpPr>
          <p:cNvPr id="9" name="Text 7"/>
          <p:cNvSpPr/>
          <p:nvPr/>
        </p:nvSpPr>
        <p:spPr>
          <a:xfrm>
            <a:off x="320040" y="3520440"/>
            <a:ext cx="1188720" cy="502920"/>
          </a:xfrm>
          <a:prstGeom prst="rect">
            <a:avLst/>
          </a:prstGeom>
          <a:noFill/>
          <a:ln/>
        </p:spPr>
        <p:txBody>
          <a:bodyPr wrap="square" lIns="0" tIns="0" rIns="0" bIns="0" rtlCol="0" anchor="ctr"/>
          <a:lstStyle/>
          <a:p>
            <a:pPr algn="ctr" indent="0" marL="0">
              <a:buNone/>
            </a:pPr>
            <a:r>
              <a:rPr lang="en-US" sz="1000" dirty="0">
                <a:solidFill>
                  <a:srgbClr val="141413"/>
                </a:solidFill>
                <a:latin typeface="Instrument Sans" pitchFamily="34" charset="0"/>
                <a:ea typeface="Instrument Sans" pitchFamily="34" charset="-122"/>
                <a:cs typeface="Instrument Sans" pitchFamily="34" charset="-120"/>
              </a:rPr>
              <a:t>Project</a:t>
            </a:r>
            <a:endParaRPr lang="en-US" sz="1000" dirty="0"/>
          </a:p>
          <a:p>
            <a:pPr algn="ctr" indent="0" marL="0">
              <a:buNone/>
            </a:pPr>
            <a:r>
              <a:rPr lang="en-US" sz="1000" dirty="0">
                <a:solidFill>
                  <a:srgbClr val="141413"/>
                </a:solidFill>
                <a:latin typeface="Instrument Sans" pitchFamily="34" charset="0"/>
                <a:ea typeface="Instrument Sans" pitchFamily="34" charset="-122"/>
                <a:cs typeface="Instrument Sans" pitchFamily="34" charset="-120"/>
              </a:rPr>
              <a:t>Approved</a:t>
            </a:r>
            <a:endParaRPr lang="en-US" sz="1000" dirty="0"/>
          </a:p>
        </p:txBody>
      </p:sp>
      <p:sp>
        <p:nvSpPr>
          <p:cNvPr id="10" name="Shape 8"/>
          <p:cNvSpPr/>
          <p:nvPr/>
        </p:nvSpPr>
        <p:spPr>
          <a:xfrm>
            <a:off x="2788920" y="3090672"/>
            <a:ext cx="329184" cy="329184"/>
          </a:xfrm>
          <a:prstGeom prst="ellipse">
            <a:avLst/>
          </a:prstGeom>
          <a:solidFill>
            <a:srgbClr val="C6613F"/>
          </a:solidFill>
          <a:ln w="12700">
            <a:solidFill>
              <a:srgbClr val="333333"/>
            </a:solidFill>
            <a:prstDash val="solid"/>
          </a:ln>
        </p:spPr>
      </p:sp>
      <p:sp>
        <p:nvSpPr>
          <p:cNvPr id="11" name="Text 9"/>
          <p:cNvSpPr/>
          <p:nvPr/>
        </p:nvSpPr>
        <p:spPr>
          <a:xfrm>
            <a:off x="2560320" y="2606040"/>
            <a:ext cx="822960" cy="274320"/>
          </a:xfrm>
          <a:prstGeom prst="rect">
            <a:avLst/>
          </a:prstGeom>
          <a:noFill/>
          <a:ln/>
        </p:spPr>
        <p:txBody>
          <a:bodyPr wrap="square" lIns="0" tIns="0" rIns="0" bIns="0" rtlCol="0" anchor="ctr"/>
          <a:lstStyle/>
          <a:p>
            <a:pPr algn="ctr" indent="0" marL="0">
              <a:buNone/>
            </a:pPr>
            <a:r>
              <a:rPr lang="en-US" sz="1100" b="1" dirty="0">
                <a:solidFill>
                  <a:srgbClr val="C6613F"/>
                </a:solidFill>
                <a:latin typeface="Instrument Sans" pitchFamily="34" charset="0"/>
                <a:ea typeface="Instrument Sans" pitchFamily="34" charset="-122"/>
                <a:cs typeface="Instrument Sans" pitchFamily="34" charset="-120"/>
              </a:rPr>
              <a:t>2023</a:t>
            </a:r>
            <a:endParaRPr lang="en-US" sz="1100" dirty="0"/>
          </a:p>
        </p:txBody>
      </p:sp>
      <p:sp>
        <p:nvSpPr>
          <p:cNvPr id="12" name="Text 10"/>
          <p:cNvSpPr/>
          <p:nvPr/>
        </p:nvSpPr>
        <p:spPr>
          <a:xfrm>
            <a:off x="2331720" y="3520440"/>
            <a:ext cx="1188720" cy="502920"/>
          </a:xfrm>
          <a:prstGeom prst="rect">
            <a:avLst/>
          </a:prstGeom>
          <a:noFill/>
          <a:ln/>
        </p:spPr>
        <p:txBody>
          <a:bodyPr wrap="square" lIns="0" tIns="0" rIns="0" bIns="0" rtlCol="0" anchor="ctr"/>
          <a:lstStyle/>
          <a:p>
            <a:pPr algn="ctr" indent="0" marL="0">
              <a:buNone/>
            </a:pPr>
            <a:r>
              <a:rPr lang="en-US" sz="1000" dirty="0">
                <a:solidFill>
                  <a:srgbClr val="141413"/>
                </a:solidFill>
                <a:latin typeface="Instrument Sans" pitchFamily="34" charset="0"/>
                <a:ea typeface="Instrument Sans" pitchFamily="34" charset="-122"/>
                <a:cs typeface="Instrument Sans" pitchFamily="34" charset="-120"/>
              </a:rPr>
              <a:t>Tunnelling</a:t>
            </a:r>
            <a:endParaRPr lang="en-US" sz="1000" dirty="0"/>
          </a:p>
          <a:p>
            <a:pPr algn="ctr" indent="0" marL="0">
              <a:buNone/>
            </a:pPr>
            <a:r>
              <a:rPr lang="en-US" sz="1000" dirty="0">
                <a:solidFill>
                  <a:srgbClr val="141413"/>
                </a:solidFill>
                <a:latin typeface="Instrument Sans" pitchFamily="34" charset="0"/>
                <a:ea typeface="Instrument Sans" pitchFamily="34" charset="-122"/>
                <a:cs typeface="Instrument Sans" pitchFamily="34" charset="-120"/>
              </a:rPr>
              <a:t>Begins</a:t>
            </a:r>
            <a:endParaRPr lang="en-US" sz="1000" dirty="0"/>
          </a:p>
        </p:txBody>
      </p:sp>
      <p:sp>
        <p:nvSpPr>
          <p:cNvPr id="13" name="Shape 11"/>
          <p:cNvSpPr/>
          <p:nvPr/>
        </p:nvSpPr>
        <p:spPr>
          <a:xfrm>
            <a:off x="4800600" y="3090672"/>
            <a:ext cx="329184" cy="329184"/>
          </a:xfrm>
          <a:prstGeom prst="ellipse">
            <a:avLst/>
          </a:prstGeom>
          <a:solidFill>
            <a:srgbClr val="C6613F"/>
          </a:solidFill>
          <a:ln w="12700">
            <a:solidFill>
              <a:srgbClr val="333333"/>
            </a:solidFill>
            <a:prstDash val="solid"/>
          </a:ln>
        </p:spPr>
      </p:sp>
      <p:sp>
        <p:nvSpPr>
          <p:cNvPr id="14" name="Text 12"/>
          <p:cNvSpPr/>
          <p:nvPr/>
        </p:nvSpPr>
        <p:spPr>
          <a:xfrm>
            <a:off x="4572000" y="2606040"/>
            <a:ext cx="822960" cy="274320"/>
          </a:xfrm>
          <a:prstGeom prst="rect">
            <a:avLst/>
          </a:prstGeom>
          <a:noFill/>
          <a:ln/>
        </p:spPr>
        <p:txBody>
          <a:bodyPr wrap="square" lIns="0" tIns="0" rIns="0" bIns="0" rtlCol="0" anchor="ctr"/>
          <a:lstStyle/>
          <a:p>
            <a:pPr algn="ctr" indent="0" marL="0">
              <a:buNone/>
            </a:pPr>
            <a:r>
              <a:rPr lang="en-US" sz="1100" b="1" dirty="0">
                <a:solidFill>
                  <a:srgbClr val="C6613F"/>
                </a:solidFill>
                <a:latin typeface="Instrument Sans" pitchFamily="34" charset="0"/>
                <a:ea typeface="Instrument Sans" pitchFamily="34" charset="-122"/>
                <a:cs typeface="Instrument Sans" pitchFamily="34" charset="-120"/>
              </a:rPr>
              <a:t>2025</a:t>
            </a:r>
            <a:endParaRPr lang="en-US" sz="1100" dirty="0"/>
          </a:p>
        </p:txBody>
      </p:sp>
      <p:sp>
        <p:nvSpPr>
          <p:cNvPr id="15" name="Text 13"/>
          <p:cNvSpPr/>
          <p:nvPr/>
        </p:nvSpPr>
        <p:spPr>
          <a:xfrm>
            <a:off x="4343400" y="3520440"/>
            <a:ext cx="1188720" cy="502920"/>
          </a:xfrm>
          <a:prstGeom prst="rect">
            <a:avLst/>
          </a:prstGeom>
          <a:noFill/>
          <a:ln/>
        </p:spPr>
        <p:txBody>
          <a:bodyPr wrap="square" lIns="0" tIns="0" rIns="0" bIns="0" rtlCol="0" anchor="ctr"/>
          <a:lstStyle/>
          <a:p>
            <a:pPr algn="ctr" indent="0" marL="0">
              <a:buNone/>
            </a:pPr>
            <a:r>
              <a:rPr lang="en-US" sz="1000" dirty="0">
                <a:solidFill>
                  <a:srgbClr val="141413"/>
                </a:solidFill>
                <a:latin typeface="Instrument Sans" pitchFamily="34" charset="0"/>
                <a:ea typeface="Instrument Sans" pitchFamily="34" charset="-122"/>
                <a:cs typeface="Instrument Sans" pitchFamily="34" charset="-120"/>
              </a:rPr>
              <a:t>Burwood North</a:t>
            </a:r>
            <a:endParaRPr lang="en-US" sz="1000" dirty="0"/>
          </a:p>
          <a:p>
            <a:pPr algn="ctr" indent="0" marL="0">
              <a:buNone/>
            </a:pPr>
            <a:r>
              <a:rPr lang="en-US" sz="1000" dirty="0">
                <a:solidFill>
                  <a:srgbClr val="141413"/>
                </a:solidFill>
                <a:latin typeface="Instrument Sans" pitchFamily="34" charset="0"/>
                <a:ea typeface="Instrument Sans" pitchFamily="34" charset="-122"/>
                <a:cs typeface="Instrument Sans" pitchFamily="34" charset="-120"/>
              </a:rPr>
              <a:t>Station Works</a:t>
            </a:r>
            <a:endParaRPr lang="en-US" sz="1000" dirty="0"/>
          </a:p>
        </p:txBody>
      </p:sp>
      <p:sp>
        <p:nvSpPr>
          <p:cNvPr id="16" name="Shape 14"/>
          <p:cNvSpPr/>
          <p:nvPr/>
        </p:nvSpPr>
        <p:spPr>
          <a:xfrm>
            <a:off x="6812280" y="3090672"/>
            <a:ext cx="329184" cy="329184"/>
          </a:xfrm>
          <a:prstGeom prst="ellipse">
            <a:avLst/>
          </a:prstGeom>
          <a:solidFill>
            <a:srgbClr val="B0AEA5"/>
          </a:solidFill>
          <a:ln w="12700">
            <a:solidFill>
              <a:srgbClr val="333333"/>
            </a:solidFill>
            <a:prstDash val="solid"/>
          </a:ln>
        </p:spPr>
      </p:sp>
      <p:sp>
        <p:nvSpPr>
          <p:cNvPr id="17" name="Text 15"/>
          <p:cNvSpPr/>
          <p:nvPr/>
        </p:nvSpPr>
        <p:spPr>
          <a:xfrm>
            <a:off x="6583680" y="2606040"/>
            <a:ext cx="822960" cy="274320"/>
          </a:xfrm>
          <a:prstGeom prst="rect">
            <a:avLst/>
          </a:prstGeom>
          <a:noFill/>
          <a:ln/>
        </p:spPr>
        <p:txBody>
          <a:bodyPr wrap="square" lIns="0" tIns="0" rIns="0" bIns="0" rtlCol="0" anchor="ctr"/>
          <a:lstStyle/>
          <a:p>
            <a:pPr algn="ctr" indent="0" marL="0">
              <a:buNone/>
            </a:pPr>
            <a:r>
              <a:rPr lang="en-US" sz="1100" dirty="0">
                <a:solidFill>
                  <a:srgbClr val="5E5D59"/>
                </a:solidFill>
                <a:latin typeface="Instrument Sans" pitchFamily="34" charset="0"/>
                <a:ea typeface="Instrument Sans" pitchFamily="34" charset="-122"/>
                <a:cs typeface="Instrument Sans" pitchFamily="34" charset="-120"/>
              </a:rPr>
              <a:t>2026</a:t>
            </a:r>
            <a:endParaRPr lang="en-US" sz="1100" dirty="0"/>
          </a:p>
        </p:txBody>
      </p:sp>
      <p:sp>
        <p:nvSpPr>
          <p:cNvPr id="18" name="Text 16"/>
          <p:cNvSpPr/>
          <p:nvPr/>
        </p:nvSpPr>
        <p:spPr>
          <a:xfrm>
            <a:off x="6355080" y="3520440"/>
            <a:ext cx="1188720" cy="502920"/>
          </a:xfrm>
          <a:prstGeom prst="rect">
            <a:avLst/>
          </a:prstGeom>
          <a:noFill/>
          <a:ln/>
        </p:spPr>
        <p:txBody>
          <a:bodyPr wrap="square" lIns="0" tIns="0" rIns="0" bIns="0" rtlCol="0" anchor="ctr"/>
          <a:lstStyle/>
          <a:p>
            <a:pPr algn="ctr" indent="0" marL="0">
              <a:buNone/>
            </a:pPr>
            <a:r>
              <a:rPr lang="en-US" sz="1000" dirty="0">
                <a:solidFill>
                  <a:srgbClr val="5E5D59"/>
                </a:solidFill>
                <a:latin typeface="Instrument Sans" pitchFamily="34" charset="0"/>
                <a:ea typeface="Instrument Sans" pitchFamily="34" charset="-122"/>
                <a:cs typeface="Instrument Sans" pitchFamily="34" charset="-120"/>
              </a:rPr>
              <a:t>TOD Rezoning</a:t>
            </a:r>
            <a:endParaRPr lang="en-US" sz="1000" dirty="0"/>
          </a:p>
          <a:p>
            <a:pPr algn="ctr" indent="0" marL="0">
              <a:buNone/>
            </a:pPr>
            <a:r>
              <a:rPr lang="en-US" sz="1000" dirty="0">
                <a:solidFill>
                  <a:srgbClr val="5E5D59"/>
                </a:solidFill>
                <a:latin typeface="Instrument Sans" pitchFamily="34" charset="0"/>
                <a:ea typeface="Instrument Sans" pitchFamily="34" charset="-122"/>
                <a:cs typeface="Instrument Sans" pitchFamily="34" charset="-120"/>
              </a:rPr>
              <a:t>Finalised</a:t>
            </a:r>
            <a:endParaRPr lang="en-US" sz="1000" dirty="0"/>
          </a:p>
        </p:txBody>
      </p:sp>
      <p:sp>
        <p:nvSpPr>
          <p:cNvPr id="19" name="Shape 17"/>
          <p:cNvSpPr/>
          <p:nvPr/>
        </p:nvSpPr>
        <p:spPr>
          <a:xfrm>
            <a:off x="8823960" y="3090672"/>
            <a:ext cx="329184" cy="329184"/>
          </a:xfrm>
          <a:prstGeom prst="ellipse">
            <a:avLst/>
          </a:prstGeom>
          <a:solidFill>
            <a:srgbClr val="B0AEA5"/>
          </a:solidFill>
          <a:ln w="12700">
            <a:solidFill>
              <a:srgbClr val="333333"/>
            </a:solidFill>
            <a:prstDash val="solid"/>
          </a:ln>
        </p:spPr>
      </p:sp>
      <p:sp>
        <p:nvSpPr>
          <p:cNvPr id="20" name="Text 18"/>
          <p:cNvSpPr/>
          <p:nvPr/>
        </p:nvSpPr>
        <p:spPr>
          <a:xfrm>
            <a:off x="8595360" y="2606040"/>
            <a:ext cx="822960" cy="274320"/>
          </a:xfrm>
          <a:prstGeom prst="rect">
            <a:avLst/>
          </a:prstGeom>
          <a:noFill/>
          <a:ln/>
        </p:spPr>
        <p:txBody>
          <a:bodyPr wrap="square" lIns="0" tIns="0" rIns="0" bIns="0" rtlCol="0" anchor="ctr"/>
          <a:lstStyle/>
          <a:p>
            <a:pPr algn="ctr" indent="0" marL="0">
              <a:buNone/>
            </a:pPr>
            <a:r>
              <a:rPr lang="en-US" sz="1100" dirty="0">
                <a:solidFill>
                  <a:srgbClr val="5E5D59"/>
                </a:solidFill>
                <a:latin typeface="Instrument Sans" pitchFamily="34" charset="0"/>
                <a:ea typeface="Instrument Sans" pitchFamily="34" charset="-122"/>
                <a:cs typeface="Instrument Sans" pitchFamily="34" charset="-120"/>
              </a:rPr>
              <a:t>2029</a:t>
            </a:r>
            <a:endParaRPr lang="en-US" sz="1100" dirty="0"/>
          </a:p>
        </p:txBody>
      </p:sp>
      <p:sp>
        <p:nvSpPr>
          <p:cNvPr id="21" name="Text 19"/>
          <p:cNvSpPr/>
          <p:nvPr/>
        </p:nvSpPr>
        <p:spPr>
          <a:xfrm>
            <a:off x="8366760" y="3520440"/>
            <a:ext cx="1188720" cy="502920"/>
          </a:xfrm>
          <a:prstGeom prst="rect">
            <a:avLst/>
          </a:prstGeom>
          <a:noFill/>
          <a:ln/>
        </p:spPr>
        <p:txBody>
          <a:bodyPr wrap="square" lIns="0" tIns="0" rIns="0" bIns="0" rtlCol="0" anchor="ctr"/>
          <a:lstStyle/>
          <a:p>
            <a:pPr algn="ctr" indent="0" marL="0">
              <a:buNone/>
            </a:pPr>
            <a:r>
              <a:rPr lang="en-US" sz="1000" dirty="0">
                <a:solidFill>
                  <a:srgbClr val="5E5D59"/>
                </a:solidFill>
                <a:latin typeface="Instrument Sans" pitchFamily="34" charset="0"/>
                <a:ea typeface="Instrument Sans" pitchFamily="34" charset="-122"/>
                <a:cs typeface="Instrument Sans" pitchFamily="34" charset="-120"/>
              </a:rPr>
              <a:t>Fit-out &amp;</a:t>
            </a:r>
            <a:endParaRPr lang="en-US" sz="1000" dirty="0"/>
          </a:p>
          <a:p>
            <a:pPr algn="ctr" indent="0" marL="0">
              <a:buNone/>
            </a:pPr>
            <a:r>
              <a:rPr lang="en-US" sz="1000" dirty="0">
                <a:solidFill>
                  <a:srgbClr val="5E5D59"/>
                </a:solidFill>
                <a:latin typeface="Instrument Sans" pitchFamily="34" charset="0"/>
                <a:ea typeface="Instrument Sans" pitchFamily="34" charset="-122"/>
                <a:cs typeface="Instrument Sans" pitchFamily="34" charset="-120"/>
              </a:rPr>
              <a:t>Testing</a:t>
            </a:r>
            <a:endParaRPr lang="en-US" sz="1000" dirty="0"/>
          </a:p>
        </p:txBody>
      </p:sp>
      <p:sp>
        <p:nvSpPr>
          <p:cNvPr id="22" name="Shape 20"/>
          <p:cNvSpPr/>
          <p:nvPr/>
        </p:nvSpPr>
        <p:spPr>
          <a:xfrm>
            <a:off x="10835640" y="3090672"/>
            <a:ext cx="329184" cy="329184"/>
          </a:xfrm>
          <a:prstGeom prst="ellipse">
            <a:avLst/>
          </a:prstGeom>
          <a:solidFill>
            <a:srgbClr val="B0AEA5"/>
          </a:solidFill>
          <a:ln w="12700">
            <a:solidFill>
              <a:srgbClr val="333333"/>
            </a:solidFill>
            <a:prstDash val="solid"/>
          </a:ln>
        </p:spPr>
      </p:sp>
      <p:sp>
        <p:nvSpPr>
          <p:cNvPr id="23" name="Text 21"/>
          <p:cNvSpPr/>
          <p:nvPr/>
        </p:nvSpPr>
        <p:spPr>
          <a:xfrm>
            <a:off x="10607040" y="2606040"/>
            <a:ext cx="822960" cy="274320"/>
          </a:xfrm>
          <a:prstGeom prst="rect">
            <a:avLst/>
          </a:prstGeom>
          <a:noFill/>
          <a:ln/>
        </p:spPr>
        <p:txBody>
          <a:bodyPr wrap="square" lIns="0" tIns="0" rIns="0" bIns="0" rtlCol="0" anchor="ctr"/>
          <a:lstStyle/>
          <a:p>
            <a:pPr algn="ctr" indent="0" marL="0">
              <a:buNone/>
            </a:pPr>
            <a:r>
              <a:rPr lang="en-US" sz="1100" dirty="0">
                <a:solidFill>
                  <a:srgbClr val="5E5D59"/>
                </a:solidFill>
                <a:latin typeface="Instrument Sans" pitchFamily="34" charset="0"/>
                <a:ea typeface="Instrument Sans" pitchFamily="34" charset="-122"/>
                <a:cs typeface="Instrument Sans" pitchFamily="34" charset="-120"/>
              </a:rPr>
              <a:t>2032</a:t>
            </a:r>
            <a:endParaRPr lang="en-US" sz="1100" dirty="0"/>
          </a:p>
        </p:txBody>
      </p:sp>
      <p:sp>
        <p:nvSpPr>
          <p:cNvPr id="24" name="Text 22"/>
          <p:cNvSpPr/>
          <p:nvPr/>
        </p:nvSpPr>
        <p:spPr>
          <a:xfrm>
            <a:off x="10378440" y="3520440"/>
            <a:ext cx="1188720" cy="502920"/>
          </a:xfrm>
          <a:prstGeom prst="rect">
            <a:avLst/>
          </a:prstGeom>
          <a:noFill/>
          <a:ln/>
        </p:spPr>
        <p:txBody>
          <a:bodyPr wrap="square" lIns="0" tIns="0" rIns="0" bIns="0" rtlCol="0" anchor="ctr"/>
          <a:lstStyle/>
          <a:p>
            <a:pPr algn="ctr" indent="0" marL="0">
              <a:buNone/>
            </a:pPr>
            <a:r>
              <a:rPr lang="en-US" sz="1000" dirty="0">
                <a:solidFill>
                  <a:srgbClr val="5E5D59"/>
                </a:solidFill>
                <a:latin typeface="Instrument Sans" pitchFamily="34" charset="0"/>
                <a:ea typeface="Instrument Sans" pitchFamily="34" charset="-122"/>
                <a:cs typeface="Instrument Sans" pitchFamily="34" charset="-120"/>
              </a:rPr>
              <a:t>Metro West</a:t>
            </a:r>
            <a:endParaRPr lang="en-US" sz="1000" dirty="0"/>
          </a:p>
          <a:p>
            <a:pPr algn="ctr" indent="0" marL="0">
              <a:buNone/>
            </a:pPr>
            <a:r>
              <a:rPr lang="en-US" sz="1000" dirty="0">
                <a:solidFill>
                  <a:srgbClr val="5E5D59"/>
                </a:solidFill>
                <a:latin typeface="Instrument Sans" pitchFamily="34" charset="0"/>
                <a:ea typeface="Instrument Sans" pitchFamily="34" charset="-122"/>
                <a:cs typeface="Instrument Sans" pitchFamily="34" charset="-120"/>
              </a:rPr>
              <a:t>Opens</a:t>
            </a:r>
            <a:endParaRPr lang="en-US" sz="1000" dirty="0"/>
          </a:p>
        </p:txBody>
      </p:sp>
      <p:sp>
        <p:nvSpPr>
          <p:cNvPr id="25" name="Shape 23"/>
          <p:cNvSpPr/>
          <p:nvPr/>
        </p:nvSpPr>
        <p:spPr>
          <a:xfrm>
            <a:off x="594360" y="4114800"/>
            <a:ext cx="5120640" cy="1645920"/>
          </a:xfrm>
          <a:prstGeom prst="rect">
            <a:avLst/>
          </a:prstGeom>
          <a:solidFill>
            <a:srgbClr val="F0EEE6"/>
          </a:solidFill>
          <a:ln w="6350">
            <a:solidFill>
              <a:srgbClr val="E8E6DC"/>
            </a:solidFill>
            <a:prstDash val="solid"/>
          </a:ln>
        </p:spPr>
      </p:sp>
      <p:sp>
        <p:nvSpPr>
          <p:cNvPr id="26" name="Shape 24"/>
          <p:cNvSpPr/>
          <p:nvPr/>
        </p:nvSpPr>
        <p:spPr>
          <a:xfrm>
            <a:off x="594360" y="4114800"/>
            <a:ext cx="45720" cy="1645920"/>
          </a:xfrm>
          <a:prstGeom prst="rect">
            <a:avLst/>
          </a:prstGeom>
          <a:solidFill>
            <a:srgbClr val="C6613F"/>
          </a:solidFill>
          <a:ln w="12700">
            <a:solidFill>
              <a:srgbClr val="333333"/>
            </a:solidFill>
            <a:prstDash val="solid"/>
          </a:ln>
        </p:spPr>
      </p:sp>
      <p:sp>
        <p:nvSpPr>
          <p:cNvPr id="27" name="Text 25"/>
          <p:cNvSpPr/>
          <p:nvPr/>
        </p:nvSpPr>
        <p:spPr>
          <a:xfrm>
            <a:off x="777240" y="4187952"/>
            <a:ext cx="4754880" cy="274320"/>
          </a:xfrm>
          <a:prstGeom prst="rect">
            <a:avLst/>
          </a:prstGeom>
          <a:noFill/>
          <a:ln/>
        </p:spPr>
        <p:txBody>
          <a:bodyPr wrap="square" lIns="0" tIns="0" rIns="0" bIns="0" rtlCol="0" anchor="ctr"/>
          <a:lstStyle/>
          <a:p>
            <a:pPr indent="0" marL="0">
              <a:buNone/>
            </a:pPr>
            <a:r>
              <a:rPr lang="en-US" sz="1100" b="1" dirty="0">
                <a:solidFill>
                  <a:srgbClr val="141413"/>
                </a:solidFill>
                <a:latin typeface="Instrument Sans" pitchFamily="34" charset="0"/>
                <a:ea typeface="Instrument Sans" pitchFamily="34" charset="-122"/>
                <a:cs typeface="Instrument Sans" pitchFamily="34" charset="-120"/>
              </a:rPr>
              <a:t>Why the metro matters for this property</a:t>
            </a:r>
            <a:endParaRPr lang="en-US" sz="1100" dirty="0"/>
          </a:p>
        </p:txBody>
      </p:sp>
      <p:sp>
        <p:nvSpPr>
          <p:cNvPr id="28" name="Text 26"/>
          <p:cNvSpPr/>
          <p:nvPr/>
        </p:nvSpPr>
        <p:spPr>
          <a:xfrm>
            <a:off x="777240" y="4507992"/>
            <a:ext cx="4754880" cy="118872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Walking distance premium: 400m = ~5min walk adds 10–20% to land uplift vs comparable non-metro sites</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Developer demand intensifies as 2032 approaches — sites within 800m actively targeted now</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Rental market strengthens ahead of opening</a:t>
            </a:r>
            <a:endParaRPr lang="en-US" sz="1100" dirty="0"/>
          </a:p>
        </p:txBody>
      </p:sp>
      <p:sp>
        <p:nvSpPr>
          <p:cNvPr id="29" name="Shape 27"/>
          <p:cNvSpPr/>
          <p:nvPr/>
        </p:nvSpPr>
        <p:spPr>
          <a:xfrm>
            <a:off x="6035040" y="4114800"/>
            <a:ext cx="5577840" cy="1645920"/>
          </a:xfrm>
          <a:prstGeom prst="rect">
            <a:avLst/>
          </a:prstGeom>
          <a:solidFill>
            <a:srgbClr val="F0EEE6"/>
          </a:solidFill>
          <a:ln w="6350">
            <a:solidFill>
              <a:srgbClr val="E8E6DC"/>
            </a:solidFill>
            <a:prstDash val="solid"/>
          </a:ln>
        </p:spPr>
      </p:sp>
      <p:sp>
        <p:nvSpPr>
          <p:cNvPr id="30" name="Shape 28"/>
          <p:cNvSpPr/>
          <p:nvPr/>
        </p:nvSpPr>
        <p:spPr>
          <a:xfrm>
            <a:off x="6035040" y="4114800"/>
            <a:ext cx="45720" cy="1645920"/>
          </a:xfrm>
          <a:prstGeom prst="rect">
            <a:avLst/>
          </a:prstGeom>
          <a:solidFill>
            <a:srgbClr val="6A9BCC"/>
          </a:solidFill>
          <a:ln w="12700">
            <a:solidFill>
              <a:srgbClr val="333333"/>
            </a:solidFill>
            <a:prstDash val="solid"/>
          </a:ln>
        </p:spPr>
      </p:sp>
      <p:sp>
        <p:nvSpPr>
          <p:cNvPr id="31" name="Text 29"/>
          <p:cNvSpPr/>
          <p:nvPr/>
        </p:nvSpPr>
        <p:spPr>
          <a:xfrm>
            <a:off x="6217920" y="4187952"/>
            <a:ext cx="5212080" cy="274320"/>
          </a:xfrm>
          <a:prstGeom prst="rect">
            <a:avLst/>
          </a:prstGeom>
          <a:noFill/>
          <a:ln/>
        </p:spPr>
        <p:txBody>
          <a:bodyPr wrap="square" lIns="0" tIns="0" rIns="0" bIns="0" rtlCol="0" anchor="ctr"/>
          <a:lstStyle/>
          <a:p>
            <a:pPr indent="0" marL="0">
              <a:buNone/>
            </a:pPr>
            <a:r>
              <a:rPr lang="en-US" sz="1100" b="1" dirty="0">
                <a:solidFill>
                  <a:srgbClr val="141413"/>
                </a:solidFill>
                <a:latin typeface="Instrument Sans" pitchFamily="34" charset="0"/>
                <a:ea typeface="Instrument Sans" pitchFamily="34" charset="-122"/>
                <a:cs typeface="Instrument Sans" pitchFamily="34" charset="-120"/>
              </a:rPr>
              <a:t>What to watch</a:t>
            </a:r>
            <a:endParaRPr lang="en-US" sz="1100" dirty="0"/>
          </a:p>
        </p:txBody>
      </p:sp>
      <p:sp>
        <p:nvSpPr>
          <p:cNvPr id="32" name="Text 30"/>
          <p:cNvSpPr/>
          <p:nvPr/>
        </p:nvSpPr>
        <p:spPr>
          <a:xfrm>
            <a:off x="6217920" y="4507992"/>
            <a:ext cx="5212080" cy="118872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TfNSW rezoning finalisation date — any delay pushes out developer certainty</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Track Metro West construction progress — each milestone moves acquisition premium forward</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Watch for developer site amalgamation activity along Parramatta Rd Burwood (signals interest)</a:t>
            </a:r>
            <a:endParaRPr lang="en-US" sz="1100" dirty="0"/>
          </a:p>
        </p:txBody>
      </p:sp>
      <p:sp>
        <p:nvSpPr>
          <p:cNvPr id="33" name="Text 31"/>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34" name="Text 32"/>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C — DEVELOPMENT &amp; COLLECTIVE SALE</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NSW Collective Sale — Strata Schemes Development Act 2015</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280160"/>
            <a:ext cx="5486400" cy="274320"/>
          </a:xfrm>
          <a:prstGeom prst="rect">
            <a:avLst/>
          </a:prstGeom>
          <a:noFill/>
          <a:ln/>
        </p:spPr>
        <p:txBody>
          <a:bodyPr wrap="square" lIns="0" tIns="0" rIns="0" bIns="0" rtlCol="0" anchor="ctr"/>
          <a:lstStyle/>
          <a:p>
            <a:pPr algn="l" indent="0" marL="0">
              <a:buNone/>
            </a:pPr>
            <a:r>
              <a:rPr lang="en-US" sz="1700" dirty="0">
                <a:solidFill>
                  <a:srgbClr val="141413"/>
                </a:solidFill>
                <a:latin typeface="Georgia" pitchFamily="34" charset="0"/>
                <a:ea typeface="Georgia" pitchFamily="34" charset="-122"/>
                <a:cs typeface="Georgia" pitchFamily="34" charset="-120"/>
              </a:rPr>
              <a:t>How Collective Sale Works</a:t>
            </a:r>
            <a:endParaRPr lang="en-US" sz="1700" dirty="0"/>
          </a:p>
        </p:txBody>
      </p:sp>
      <p:sp>
        <p:nvSpPr>
          <p:cNvPr id="6" name="Shape 4"/>
          <p:cNvSpPr/>
          <p:nvPr/>
        </p:nvSpPr>
        <p:spPr>
          <a:xfrm>
            <a:off x="594360" y="1581912"/>
            <a:ext cx="640080" cy="27432"/>
          </a:xfrm>
          <a:prstGeom prst="rect">
            <a:avLst/>
          </a:prstGeom>
          <a:solidFill>
            <a:srgbClr val="C6613F"/>
          </a:solidFill>
          <a:ln w="12700">
            <a:solidFill>
              <a:srgbClr val="333333"/>
            </a:solidFill>
            <a:prstDash val="solid"/>
          </a:ln>
        </p:spPr>
      </p:sp>
      <p:sp>
        <p:nvSpPr>
          <p:cNvPr id="7" name="Shape 5"/>
          <p:cNvSpPr/>
          <p:nvPr/>
        </p:nvSpPr>
        <p:spPr>
          <a:xfrm>
            <a:off x="594360" y="1709928"/>
            <a:ext cx="777240" cy="475488"/>
          </a:xfrm>
          <a:prstGeom prst="rect">
            <a:avLst/>
          </a:prstGeom>
          <a:solidFill>
            <a:srgbClr val="C6613F"/>
          </a:solidFill>
          <a:ln w="12700">
            <a:solidFill>
              <a:srgbClr val="333333"/>
            </a:solidFill>
            <a:prstDash val="solid"/>
          </a:ln>
        </p:spPr>
      </p:sp>
      <p:sp>
        <p:nvSpPr>
          <p:cNvPr id="8" name="Text 6"/>
          <p:cNvSpPr/>
          <p:nvPr/>
        </p:nvSpPr>
        <p:spPr>
          <a:xfrm>
            <a:off x="594360" y="1819656"/>
            <a:ext cx="777240" cy="256032"/>
          </a:xfrm>
          <a:prstGeom prst="rect">
            <a:avLst/>
          </a:prstGeom>
          <a:noFill/>
          <a:ln/>
        </p:spPr>
        <p:txBody>
          <a:bodyPr wrap="square" lIns="0" tIns="0" rIns="0" bIns="0" rtlCol="0" anchor="ctr"/>
          <a:lstStyle/>
          <a:p>
            <a:pPr algn="ctr" indent="0" marL="0">
              <a:buNone/>
            </a:pPr>
            <a:r>
              <a:rPr lang="en-US" sz="900" b="1" dirty="0">
                <a:solidFill>
                  <a:srgbClr val="FFFFFF"/>
                </a:solidFill>
                <a:latin typeface="Instrument Sans" pitchFamily="34" charset="0"/>
                <a:ea typeface="Instrument Sans" pitchFamily="34" charset="-122"/>
                <a:cs typeface="Instrument Sans" pitchFamily="34" charset="-120"/>
              </a:rPr>
              <a:t>Step 1</a:t>
            </a:r>
            <a:endParaRPr lang="en-US" sz="900" dirty="0"/>
          </a:p>
        </p:txBody>
      </p:sp>
      <p:sp>
        <p:nvSpPr>
          <p:cNvPr id="9" name="Text 7"/>
          <p:cNvSpPr/>
          <p:nvPr/>
        </p:nvSpPr>
        <p:spPr>
          <a:xfrm>
            <a:off x="1463040" y="1783080"/>
            <a:ext cx="4754880" cy="365760"/>
          </a:xfrm>
          <a:prstGeom prst="rect">
            <a:avLst/>
          </a:prstGeom>
          <a:noFill/>
          <a:ln/>
        </p:spPr>
        <p:txBody>
          <a:bodyPr wrap="square" lIns="0" tIns="0" rIns="0" bIns="0" rtlCol="0" anchor="ct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Developer Approach — developer offers to purchase 100% of strata lots</a:t>
            </a:r>
            <a:endParaRPr lang="en-US" sz="1100" dirty="0"/>
          </a:p>
        </p:txBody>
      </p:sp>
      <p:sp>
        <p:nvSpPr>
          <p:cNvPr id="10" name="Shape 8"/>
          <p:cNvSpPr/>
          <p:nvPr/>
        </p:nvSpPr>
        <p:spPr>
          <a:xfrm>
            <a:off x="594360" y="2350008"/>
            <a:ext cx="777240" cy="475488"/>
          </a:xfrm>
          <a:prstGeom prst="rect">
            <a:avLst/>
          </a:prstGeom>
          <a:solidFill>
            <a:srgbClr val="D97757"/>
          </a:solidFill>
          <a:ln w="12700">
            <a:solidFill>
              <a:srgbClr val="333333"/>
            </a:solidFill>
            <a:prstDash val="solid"/>
          </a:ln>
        </p:spPr>
      </p:sp>
      <p:sp>
        <p:nvSpPr>
          <p:cNvPr id="11" name="Text 9"/>
          <p:cNvSpPr/>
          <p:nvPr/>
        </p:nvSpPr>
        <p:spPr>
          <a:xfrm>
            <a:off x="594360" y="2459736"/>
            <a:ext cx="777240" cy="256032"/>
          </a:xfrm>
          <a:prstGeom prst="rect">
            <a:avLst/>
          </a:prstGeom>
          <a:noFill/>
          <a:ln/>
        </p:spPr>
        <p:txBody>
          <a:bodyPr wrap="square" lIns="0" tIns="0" rIns="0" bIns="0" rtlCol="0" anchor="ctr"/>
          <a:lstStyle/>
          <a:p>
            <a:pPr algn="ctr" indent="0" marL="0">
              <a:buNone/>
            </a:pPr>
            <a:r>
              <a:rPr lang="en-US" sz="900" b="1" dirty="0">
                <a:solidFill>
                  <a:srgbClr val="FFFFFF"/>
                </a:solidFill>
                <a:latin typeface="Instrument Sans" pitchFamily="34" charset="0"/>
                <a:ea typeface="Instrument Sans" pitchFamily="34" charset="-122"/>
                <a:cs typeface="Instrument Sans" pitchFamily="34" charset="-120"/>
              </a:rPr>
              <a:t>Step 2</a:t>
            </a:r>
            <a:endParaRPr lang="en-US" sz="900" dirty="0"/>
          </a:p>
        </p:txBody>
      </p:sp>
      <p:sp>
        <p:nvSpPr>
          <p:cNvPr id="12" name="Text 10"/>
          <p:cNvSpPr/>
          <p:nvPr/>
        </p:nvSpPr>
        <p:spPr>
          <a:xfrm>
            <a:off x="1463040" y="2423160"/>
            <a:ext cx="4754880" cy="365760"/>
          </a:xfrm>
          <a:prstGeom prst="rect">
            <a:avLst/>
          </a:prstGeom>
          <a:noFill/>
          <a:ln/>
        </p:spPr>
        <p:txBody>
          <a:bodyPr wrap="square" lIns="0" tIns="0" rIns="0" bIns="0" rtlCol="0" anchor="ct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Owner Meetings — minimum 75% of owners must vote in favour of the sale</a:t>
            </a:r>
            <a:endParaRPr lang="en-US" sz="1100" dirty="0"/>
          </a:p>
        </p:txBody>
      </p:sp>
      <p:sp>
        <p:nvSpPr>
          <p:cNvPr id="13" name="Shape 11"/>
          <p:cNvSpPr/>
          <p:nvPr/>
        </p:nvSpPr>
        <p:spPr>
          <a:xfrm>
            <a:off x="594360" y="2990088"/>
            <a:ext cx="777240" cy="475488"/>
          </a:xfrm>
          <a:prstGeom prst="rect">
            <a:avLst/>
          </a:prstGeom>
          <a:solidFill>
            <a:srgbClr val="C6613F"/>
          </a:solidFill>
          <a:ln w="12700">
            <a:solidFill>
              <a:srgbClr val="333333"/>
            </a:solidFill>
            <a:prstDash val="solid"/>
          </a:ln>
        </p:spPr>
      </p:sp>
      <p:sp>
        <p:nvSpPr>
          <p:cNvPr id="14" name="Text 12"/>
          <p:cNvSpPr/>
          <p:nvPr/>
        </p:nvSpPr>
        <p:spPr>
          <a:xfrm>
            <a:off x="594360" y="3099816"/>
            <a:ext cx="777240" cy="256032"/>
          </a:xfrm>
          <a:prstGeom prst="rect">
            <a:avLst/>
          </a:prstGeom>
          <a:noFill/>
          <a:ln/>
        </p:spPr>
        <p:txBody>
          <a:bodyPr wrap="square" lIns="0" tIns="0" rIns="0" bIns="0" rtlCol="0" anchor="ctr"/>
          <a:lstStyle/>
          <a:p>
            <a:pPr algn="ctr" indent="0" marL="0">
              <a:buNone/>
            </a:pPr>
            <a:r>
              <a:rPr lang="en-US" sz="900" b="1" dirty="0">
                <a:solidFill>
                  <a:srgbClr val="FFFFFF"/>
                </a:solidFill>
                <a:latin typeface="Instrument Sans" pitchFamily="34" charset="0"/>
                <a:ea typeface="Instrument Sans" pitchFamily="34" charset="-122"/>
                <a:cs typeface="Instrument Sans" pitchFamily="34" charset="-120"/>
              </a:rPr>
              <a:t>Step 3</a:t>
            </a:r>
            <a:endParaRPr lang="en-US" sz="900" dirty="0"/>
          </a:p>
        </p:txBody>
      </p:sp>
      <p:sp>
        <p:nvSpPr>
          <p:cNvPr id="15" name="Text 13"/>
          <p:cNvSpPr/>
          <p:nvPr/>
        </p:nvSpPr>
        <p:spPr>
          <a:xfrm>
            <a:off x="1463040" y="3063240"/>
            <a:ext cx="4754880" cy="365760"/>
          </a:xfrm>
          <a:prstGeom prst="rect">
            <a:avLst/>
          </a:prstGeom>
          <a:noFill/>
          <a:ln/>
        </p:spPr>
        <p:txBody>
          <a:bodyPr wrap="square" lIns="0" tIns="0" rIns="0" bIns="0" rtlCol="0" anchor="ct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Strata Renewal Plan — formal plan prepared and lodged with Land &amp; Environment Court</a:t>
            </a:r>
            <a:endParaRPr lang="en-US" sz="1100" dirty="0"/>
          </a:p>
        </p:txBody>
      </p:sp>
      <p:sp>
        <p:nvSpPr>
          <p:cNvPr id="16" name="Shape 14"/>
          <p:cNvSpPr/>
          <p:nvPr/>
        </p:nvSpPr>
        <p:spPr>
          <a:xfrm>
            <a:off x="594360" y="3630168"/>
            <a:ext cx="777240" cy="475488"/>
          </a:xfrm>
          <a:prstGeom prst="rect">
            <a:avLst/>
          </a:prstGeom>
          <a:solidFill>
            <a:srgbClr val="D97757"/>
          </a:solidFill>
          <a:ln w="12700">
            <a:solidFill>
              <a:srgbClr val="333333"/>
            </a:solidFill>
            <a:prstDash val="solid"/>
          </a:ln>
        </p:spPr>
      </p:sp>
      <p:sp>
        <p:nvSpPr>
          <p:cNvPr id="17" name="Text 15"/>
          <p:cNvSpPr/>
          <p:nvPr/>
        </p:nvSpPr>
        <p:spPr>
          <a:xfrm>
            <a:off x="594360" y="3739896"/>
            <a:ext cx="777240" cy="256032"/>
          </a:xfrm>
          <a:prstGeom prst="rect">
            <a:avLst/>
          </a:prstGeom>
          <a:noFill/>
          <a:ln/>
        </p:spPr>
        <p:txBody>
          <a:bodyPr wrap="square" lIns="0" tIns="0" rIns="0" bIns="0" rtlCol="0" anchor="ctr"/>
          <a:lstStyle/>
          <a:p>
            <a:pPr algn="ctr" indent="0" marL="0">
              <a:buNone/>
            </a:pPr>
            <a:r>
              <a:rPr lang="en-US" sz="900" b="1" dirty="0">
                <a:solidFill>
                  <a:srgbClr val="FFFFFF"/>
                </a:solidFill>
                <a:latin typeface="Instrument Sans" pitchFamily="34" charset="0"/>
                <a:ea typeface="Instrument Sans" pitchFamily="34" charset="-122"/>
                <a:cs typeface="Instrument Sans" pitchFamily="34" charset="-120"/>
              </a:rPr>
              <a:t>Step 4</a:t>
            </a:r>
            <a:endParaRPr lang="en-US" sz="900" dirty="0"/>
          </a:p>
        </p:txBody>
      </p:sp>
      <p:sp>
        <p:nvSpPr>
          <p:cNvPr id="18" name="Text 16"/>
          <p:cNvSpPr/>
          <p:nvPr/>
        </p:nvSpPr>
        <p:spPr>
          <a:xfrm>
            <a:off x="1463040" y="3703320"/>
            <a:ext cx="4754880" cy="365760"/>
          </a:xfrm>
          <a:prstGeom prst="rect">
            <a:avLst/>
          </a:prstGeom>
          <a:noFill/>
          <a:ln/>
        </p:spPr>
        <p:txBody>
          <a:bodyPr wrap="square" lIns="0" tIns="0" rIns="0" bIns="0" rtlCol="0" anchor="ct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LEC Hearing — court reviews fairness; dissenting owners can be bought out at fair value</a:t>
            </a:r>
            <a:endParaRPr lang="en-US" sz="1100" dirty="0"/>
          </a:p>
        </p:txBody>
      </p:sp>
      <p:sp>
        <p:nvSpPr>
          <p:cNvPr id="19" name="Shape 17"/>
          <p:cNvSpPr/>
          <p:nvPr/>
        </p:nvSpPr>
        <p:spPr>
          <a:xfrm>
            <a:off x="594360" y="4270248"/>
            <a:ext cx="777240" cy="475488"/>
          </a:xfrm>
          <a:prstGeom prst="rect">
            <a:avLst/>
          </a:prstGeom>
          <a:solidFill>
            <a:srgbClr val="C6613F"/>
          </a:solidFill>
          <a:ln w="12700">
            <a:solidFill>
              <a:srgbClr val="333333"/>
            </a:solidFill>
            <a:prstDash val="solid"/>
          </a:ln>
        </p:spPr>
      </p:sp>
      <p:sp>
        <p:nvSpPr>
          <p:cNvPr id="20" name="Text 18"/>
          <p:cNvSpPr/>
          <p:nvPr/>
        </p:nvSpPr>
        <p:spPr>
          <a:xfrm>
            <a:off x="594360" y="4379976"/>
            <a:ext cx="777240" cy="256032"/>
          </a:xfrm>
          <a:prstGeom prst="rect">
            <a:avLst/>
          </a:prstGeom>
          <a:noFill/>
          <a:ln/>
        </p:spPr>
        <p:txBody>
          <a:bodyPr wrap="square" lIns="0" tIns="0" rIns="0" bIns="0" rtlCol="0" anchor="ctr"/>
          <a:lstStyle/>
          <a:p>
            <a:pPr algn="ctr" indent="0" marL="0">
              <a:buNone/>
            </a:pPr>
            <a:r>
              <a:rPr lang="en-US" sz="900" b="1" dirty="0">
                <a:solidFill>
                  <a:srgbClr val="FFFFFF"/>
                </a:solidFill>
                <a:latin typeface="Instrument Sans" pitchFamily="34" charset="0"/>
                <a:ea typeface="Instrument Sans" pitchFamily="34" charset="-122"/>
                <a:cs typeface="Instrument Sans" pitchFamily="34" charset="-120"/>
              </a:rPr>
              <a:t>Step 5</a:t>
            </a:r>
            <a:endParaRPr lang="en-US" sz="900" dirty="0"/>
          </a:p>
        </p:txBody>
      </p:sp>
      <p:sp>
        <p:nvSpPr>
          <p:cNvPr id="21" name="Text 19"/>
          <p:cNvSpPr/>
          <p:nvPr/>
        </p:nvSpPr>
        <p:spPr>
          <a:xfrm>
            <a:off x="1463040" y="4343400"/>
            <a:ext cx="4754880" cy="365760"/>
          </a:xfrm>
          <a:prstGeom prst="rect">
            <a:avLst/>
          </a:prstGeom>
          <a:noFill/>
          <a:ln/>
        </p:spPr>
        <p:txBody>
          <a:bodyPr wrap="square" lIns="0" tIns="0" rIns="0" bIns="0" rtlCol="0" anchor="ctr"/>
          <a:lstStyle/>
          <a:p>
            <a:pPr algn="l" indent="0" marL="0">
              <a:buNone/>
            </a:pPr>
            <a:r>
              <a:rPr lang="en-US" sz="1100" dirty="0">
                <a:solidFill>
                  <a:srgbClr val="141413"/>
                </a:solidFill>
                <a:latin typeface="Instrument Sans" pitchFamily="34" charset="0"/>
                <a:ea typeface="Instrument Sans" pitchFamily="34" charset="-122"/>
                <a:cs typeface="Instrument Sans" pitchFamily="34" charset="-120"/>
              </a:rPr>
              <a:t>Settlement — all owners exit at agreed price; building demolished or repurposed</a:t>
            </a:r>
            <a:endParaRPr lang="en-US" sz="1100" dirty="0"/>
          </a:p>
        </p:txBody>
      </p:sp>
      <p:sp>
        <p:nvSpPr>
          <p:cNvPr id="22" name="Shape 20"/>
          <p:cNvSpPr/>
          <p:nvPr/>
        </p:nvSpPr>
        <p:spPr>
          <a:xfrm>
            <a:off x="6400800" y="1234440"/>
            <a:ext cx="5303520" cy="4572000"/>
          </a:xfrm>
          <a:prstGeom prst="rect">
            <a:avLst/>
          </a:prstGeom>
          <a:solidFill>
            <a:srgbClr val="F0EEE6"/>
          </a:solidFill>
          <a:ln w="6350">
            <a:solidFill>
              <a:srgbClr val="E8E6DC"/>
            </a:solidFill>
            <a:prstDash val="solid"/>
          </a:ln>
        </p:spPr>
      </p:sp>
      <p:sp>
        <p:nvSpPr>
          <p:cNvPr id="23" name="Shape 21"/>
          <p:cNvSpPr/>
          <p:nvPr/>
        </p:nvSpPr>
        <p:spPr>
          <a:xfrm>
            <a:off x="6400800" y="1234440"/>
            <a:ext cx="45720" cy="4572000"/>
          </a:xfrm>
          <a:prstGeom prst="rect">
            <a:avLst/>
          </a:prstGeom>
          <a:solidFill>
            <a:srgbClr val="D97757"/>
          </a:solidFill>
          <a:ln w="12700">
            <a:solidFill>
              <a:srgbClr val="333333"/>
            </a:solidFill>
            <a:prstDash val="solid"/>
          </a:ln>
        </p:spPr>
      </p:sp>
      <p:sp>
        <p:nvSpPr>
          <p:cNvPr id="24" name="Text 22"/>
          <p:cNvSpPr/>
          <p:nvPr/>
        </p:nvSpPr>
        <p:spPr>
          <a:xfrm>
            <a:off x="6583680" y="1298448"/>
            <a:ext cx="4937760" cy="274320"/>
          </a:xfrm>
          <a:prstGeom prst="rect">
            <a:avLst/>
          </a:prstGeom>
          <a:noFill/>
          <a:ln/>
        </p:spPr>
        <p:txBody>
          <a:bodyPr wrap="square" lIns="0" tIns="0" rIns="0" bIns="0" rtlCol="0" anchor="ctr"/>
          <a:lstStyle/>
          <a:p>
            <a:pPr indent="0" marL="0">
              <a:buNone/>
            </a:pPr>
            <a:r>
              <a:rPr lang="en-US" sz="1700" b="1" dirty="0">
                <a:solidFill>
                  <a:srgbClr val="141413"/>
                </a:solidFill>
                <a:latin typeface="Instrument Sans" pitchFamily="34" charset="0"/>
                <a:ea typeface="Instrument Sans" pitchFamily="34" charset="-122"/>
                <a:cs typeface="Instrument Sans" pitchFamily="34" charset="-120"/>
              </a:rPr>
              <a:t>Assessment for SP93010</a:t>
            </a:r>
            <a:endParaRPr lang="en-US" sz="1700" dirty="0"/>
          </a:p>
        </p:txBody>
      </p:sp>
      <p:sp>
        <p:nvSpPr>
          <p:cNvPr id="25" name="Text 23"/>
          <p:cNvSpPr/>
          <p:nvPr/>
        </p:nvSpPr>
        <p:spPr>
          <a:xfrm>
            <a:off x="6583680" y="1691640"/>
            <a:ext cx="4937760" cy="393192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~54 lots — 75% threshold means ~41 owners must agree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Built 2016: owners more likely to be recent buyers with mortgage debt — less motivated to sell</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No developer has approached the building (as at report date) — situation is pre-developer</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Road widening corridor may reduce developer willingness to pay at full uplift premium</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A collective sale is possible but faces coordination headwinds at this stage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Time horizon: more realistic in 4–8 years as metro approaches and land values rise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Individual owners can benefit from the uplift story even without selling — rental and resale value both improve</a:t>
            </a:r>
            <a:endParaRPr lang="en-US" sz="1100" dirty="0"/>
          </a:p>
        </p:txBody>
      </p:sp>
      <p:sp>
        <p:nvSpPr>
          <p:cNvPr id="26" name="Text 24"/>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27" name="Text 25"/>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9F5"/>
        </a:solidFill>
      </p:bgPr>
    </p:bg>
    <p:spTree>
      <p:nvGrpSpPr>
        <p:cNvPr id="1" name=""/>
        <p:cNvGrpSpPr/>
        <p:nvPr/>
      </p:nvGrpSpPr>
      <p:grpSpPr>
        <a:xfrm>
          <a:off x="0" y="0"/>
          <a:ext cx="0" cy="0"/>
          <a:chOff x="0" y="0"/>
          <a:chExt cx="0" cy="0"/>
        </a:xfrm>
      </p:grpSpPr>
      <p:sp>
        <p:nvSpPr>
          <p:cNvPr id="2" name="Text 0"/>
          <p:cNvSpPr/>
          <p:nvPr/>
        </p:nvSpPr>
        <p:spPr>
          <a:xfrm>
            <a:off x="594360" y="182880"/>
            <a:ext cx="3657600" cy="182880"/>
          </a:xfrm>
          <a:prstGeom prst="rect">
            <a:avLst/>
          </a:prstGeom>
          <a:noFill/>
          <a:ln/>
        </p:spPr>
        <p:txBody>
          <a:bodyPr wrap="square" lIns="0" tIns="0" rIns="0" bIns="0" rtlCol="0" anchor="ctr"/>
          <a:lstStyle/>
          <a:p>
            <a:pPr algn="l" indent="0" marL="0">
              <a:buNone/>
            </a:pPr>
            <a:r>
              <a:rPr lang="en-US" sz="900" b="1" spc="200" kern="0" dirty="0">
                <a:solidFill>
                  <a:srgbClr val="C6613F"/>
                </a:solidFill>
                <a:latin typeface="Instrument Sans" pitchFamily="34" charset="0"/>
                <a:ea typeface="Instrument Sans" pitchFamily="34" charset="-122"/>
                <a:cs typeface="Instrument Sans" pitchFamily="34" charset="-120"/>
              </a:rPr>
              <a:t>SECTION C — DEVELOPER PERSPECTIVE</a:t>
            </a:r>
            <a:endParaRPr lang="en-US" sz="900" dirty="0"/>
          </a:p>
        </p:txBody>
      </p:sp>
      <p:sp>
        <p:nvSpPr>
          <p:cNvPr id="3" name="Text 1"/>
          <p:cNvSpPr/>
          <p:nvPr/>
        </p:nvSpPr>
        <p:spPr>
          <a:xfrm>
            <a:off x="594360" y="347472"/>
            <a:ext cx="10972800" cy="548640"/>
          </a:xfrm>
          <a:prstGeom prst="rect">
            <a:avLst/>
          </a:prstGeom>
          <a:noFill/>
          <a:ln/>
        </p:spPr>
        <p:txBody>
          <a:bodyPr wrap="square" lIns="0" tIns="0" rIns="0" bIns="0" rtlCol="0" anchor="t"/>
          <a:lstStyle/>
          <a:p>
            <a:pPr algn="l" indent="0" marL="0">
              <a:buNone/>
            </a:pPr>
            <a:r>
              <a:rPr lang="en-US" sz="2400" dirty="0">
                <a:solidFill>
                  <a:srgbClr val="141413"/>
                </a:solidFill>
                <a:latin typeface="Georgia" pitchFamily="34" charset="0"/>
                <a:ea typeface="Georgia" pitchFamily="34" charset="-122"/>
                <a:cs typeface="Georgia" pitchFamily="34" charset="-120"/>
              </a:rPr>
              <a:t>Would a Developer Acquire This Site?</a:t>
            </a:r>
            <a:endParaRPr lang="en-US" sz="2400" dirty="0"/>
          </a:p>
        </p:txBody>
      </p:sp>
      <p:sp>
        <p:nvSpPr>
          <p:cNvPr id="4" name="Shape 2"/>
          <p:cNvSpPr/>
          <p:nvPr/>
        </p:nvSpPr>
        <p:spPr>
          <a:xfrm>
            <a:off x="594360" y="960120"/>
            <a:ext cx="914400" cy="36576"/>
          </a:xfrm>
          <a:prstGeom prst="rect">
            <a:avLst/>
          </a:prstGeom>
          <a:solidFill>
            <a:srgbClr val="C6613F"/>
          </a:solidFill>
          <a:ln w="12700">
            <a:solidFill>
              <a:srgbClr val="333333"/>
            </a:solidFill>
            <a:prstDash val="solid"/>
          </a:ln>
        </p:spPr>
      </p:sp>
      <p:sp>
        <p:nvSpPr>
          <p:cNvPr id="5" name="Text 3"/>
          <p:cNvSpPr/>
          <p:nvPr/>
        </p:nvSpPr>
        <p:spPr>
          <a:xfrm>
            <a:off x="594360" y="1033272"/>
            <a:ext cx="10972800" cy="256032"/>
          </a:xfrm>
          <a:prstGeom prst="rect">
            <a:avLst/>
          </a:prstGeom>
          <a:noFill/>
          <a:ln/>
        </p:spPr>
        <p:txBody>
          <a:bodyPr wrap="square" lIns="0" tIns="0" rIns="0" bIns="0" rtlCol="0" anchor="t"/>
          <a:lstStyle/>
          <a:p>
            <a:pPr algn="l" indent="0" marL="0">
              <a:buNone/>
            </a:pPr>
            <a:r>
              <a:rPr lang="en-US" sz="1100" i="1" dirty="0">
                <a:solidFill>
                  <a:srgbClr val="5E5D59"/>
                </a:solidFill>
                <a:latin typeface="Instrument Sans" pitchFamily="34" charset="0"/>
                <a:ea typeface="Instrument Sans" pitchFamily="34" charset="-122"/>
                <a:cs typeface="Instrument Sans" pitchFamily="34" charset="-120"/>
              </a:rPr>
              <a:t>Assessing probability and acquisition price drivers</a:t>
            </a:r>
            <a:endParaRPr lang="en-US" sz="1100" dirty="0"/>
          </a:p>
        </p:txBody>
      </p:sp>
      <p:sp>
        <p:nvSpPr>
          <p:cNvPr id="6" name="Shape 4"/>
          <p:cNvSpPr/>
          <p:nvPr/>
        </p:nvSpPr>
        <p:spPr>
          <a:xfrm>
            <a:off x="594360" y="1280160"/>
            <a:ext cx="5303520" cy="4754880"/>
          </a:xfrm>
          <a:prstGeom prst="rect">
            <a:avLst/>
          </a:prstGeom>
          <a:solidFill>
            <a:srgbClr val="F0EEE6"/>
          </a:solidFill>
          <a:ln w="6350">
            <a:solidFill>
              <a:srgbClr val="E8E6DC"/>
            </a:solidFill>
            <a:prstDash val="solid"/>
          </a:ln>
        </p:spPr>
      </p:sp>
      <p:sp>
        <p:nvSpPr>
          <p:cNvPr id="7" name="Shape 5"/>
          <p:cNvSpPr/>
          <p:nvPr/>
        </p:nvSpPr>
        <p:spPr>
          <a:xfrm>
            <a:off x="594360" y="1280160"/>
            <a:ext cx="45720" cy="4754880"/>
          </a:xfrm>
          <a:prstGeom prst="rect">
            <a:avLst/>
          </a:prstGeom>
          <a:solidFill>
            <a:srgbClr val="788C5D"/>
          </a:solidFill>
          <a:ln w="12700">
            <a:solidFill>
              <a:srgbClr val="333333"/>
            </a:solidFill>
            <a:prstDash val="solid"/>
          </a:ln>
        </p:spPr>
      </p:sp>
      <p:sp>
        <p:nvSpPr>
          <p:cNvPr id="8" name="Text 6"/>
          <p:cNvSpPr/>
          <p:nvPr/>
        </p:nvSpPr>
        <p:spPr>
          <a:xfrm>
            <a:off x="777240" y="1344168"/>
            <a:ext cx="4937760" cy="274320"/>
          </a:xfrm>
          <a:prstGeom prst="rect">
            <a:avLst/>
          </a:prstGeom>
          <a:noFill/>
          <a:ln/>
        </p:spPr>
        <p:txBody>
          <a:bodyPr wrap="square" lIns="0" tIns="0" rIns="0" bIns="0" rtlCol="0" anchor="ctr"/>
          <a:lstStyle/>
          <a:p>
            <a:pPr indent="0" marL="0">
              <a:buNone/>
            </a:pPr>
            <a:r>
              <a:rPr lang="en-US" sz="1700" b="1" dirty="0">
                <a:solidFill>
                  <a:srgbClr val="141413"/>
                </a:solidFill>
                <a:latin typeface="Instrument Sans" pitchFamily="34" charset="0"/>
                <a:ea typeface="Instrument Sans" pitchFamily="34" charset="-122"/>
                <a:cs typeface="Instrument Sans" pitchFamily="34" charset="-120"/>
              </a:rPr>
              <a:t>Why a developer would want this site</a:t>
            </a:r>
            <a:endParaRPr lang="en-US" sz="1700" dirty="0"/>
          </a:p>
        </p:txBody>
      </p:sp>
      <p:sp>
        <p:nvSpPr>
          <p:cNvPr id="9" name="Text 7"/>
          <p:cNvSpPr/>
          <p:nvPr/>
        </p:nvSpPr>
        <p:spPr>
          <a:xfrm>
            <a:off x="777240" y="1709928"/>
            <a:ext cx="4937760" cy="329184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Metro West station 350m away — premium walkability score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TOD rezoning: 6:1 FSR dramatically increases buildable area vs current 2.5:1</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Parramatta Road: arterial road, high visibility, strong rental demand post-metro</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Lot count (~54) is an ideal size — large enough to justify a tower, small enough to negotiate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PRCUTS designation signals long-term government commitment to the corridor</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Strong migration-driven rental demand in Burwood — low vacancy rates</a:t>
            </a:r>
            <a:endParaRPr lang="en-US" sz="1100" dirty="0"/>
          </a:p>
        </p:txBody>
      </p:sp>
      <p:sp>
        <p:nvSpPr>
          <p:cNvPr id="10" name="Shape 8"/>
          <p:cNvSpPr/>
          <p:nvPr/>
        </p:nvSpPr>
        <p:spPr>
          <a:xfrm>
            <a:off x="6263640" y="1280160"/>
            <a:ext cx="5303520" cy="4754880"/>
          </a:xfrm>
          <a:prstGeom prst="rect">
            <a:avLst/>
          </a:prstGeom>
          <a:solidFill>
            <a:srgbClr val="F0EEE6"/>
          </a:solidFill>
          <a:ln w="6350">
            <a:solidFill>
              <a:srgbClr val="E8E6DC"/>
            </a:solidFill>
            <a:prstDash val="solid"/>
          </a:ln>
        </p:spPr>
      </p:sp>
      <p:sp>
        <p:nvSpPr>
          <p:cNvPr id="11" name="Shape 9"/>
          <p:cNvSpPr/>
          <p:nvPr/>
        </p:nvSpPr>
        <p:spPr>
          <a:xfrm>
            <a:off x="6263640" y="1280160"/>
            <a:ext cx="45720" cy="4754880"/>
          </a:xfrm>
          <a:prstGeom prst="rect">
            <a:avLst/>
          </a:prstGeom>
          <a:solidFill>
            <a:srgbClr val="D97757"/>
          </a:solidFill>
          <a:ln w="12700">
            <a:solidFill>
              <a:srgbClr val="333333"/>
            </a:solidFill>
            <a:prstDash val="solid"/>
          </a:ln>
        </p:spPr>
      </p:sp>
      <p:sp>
        <p:nvSpPr>
          <p:cNvPr id="12" name="Text 10"/>
          <p:cNvSpPr/>
          <p:nvPr/>
        </p:nvSpPr>
        <p:spPr>
          <a:xfrm>
            <a:off x="6446520" y="1344168"/>
            <a:ext cx="4937760" cy="274320"/>
          </a:xfrm>
          <a:prstGeom prst="rect">
            <a:avLst/>
          </a:prstGeom>
          <a:noFill/>
          <a:ln/>
        </p:spPr>
        <p:txBody>
          <a:bodyPr wrap="square" lIns="0" tIns="0" rIns="0" bIns="0" rtlCol="0" anchor="ctr"/>
          <a:lstStyle/>
          <a:p>
            <a:pPr indent="0" marL="0">
              <a:buNone/>
            </a:pPr>
            <a:r>
              <a:rPr lang="en-US" sz="1700" b="1" dirty="0">
                <a:solidFill>
                  <a:srgbClr val="141413"/>
                </a:solidFill>
                <a:latin typeface="Instrument Sans" pitchFamily="34" charset="0"/>
                <a:ea typeface="Instrument Sans" pitchFamily="34" charset="-122"/>
                <a:cs typeface="Instrument Sans" pitchFamily="34" charset="-120"/>
              </a:rPr>
              <a:t>Why a developer might hesitate</a:t>
            </a:r>
            <a:endParaRPr lang="en-US" sz="1700" dirty="0"/>
          </a:p>
        </p:txBody>
      </p:sp>
      <p:sp>
        <p:nvSpPr>
          <p:cNvPr id="13" name="Text 11"/>
          <p:cNvSpPr/>
          <p:nvPr/>
        </p:nvSpPr>
        <p:spPr>
          <a:xfrm>
            <a:off x="6446520" y="1709928"/>
            <a:ext cx="4937760" cy="3291840"/>
          </a:xfrm>
          <a:prstGeom prst="rect">
            <a:avLst/>
          </a:prstGeom>
          <a:noFill/>
          <a:ln/>
        </p:spPr>
        <p:txBody>
          <a:bodyPr wrap="square" lIns="0" tIns="101600" rIns="0" bIns="0" rtlCol="0" anchor="t"/>
          <a:lstStyle/>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2016 build: owners have emotional and financial attachment — harder to reach 75%</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Road widening corridor (5m TfNSW reservation) reduces net developable area</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Construction costs remain elevated — margins tighter than 2019–21 cycle</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Rezoning not yet final — developer carries planning risk until gazettal</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Finance availability: more challenging to secure pre-sales before rezoning is confirmed</a:t>
            </a:r>
            <a:endParaRPr lang="en-US" sz="1100" dirty="0"/>
          </a:p>
          <a:p>
            <a:pPr marL="342900" indent="-342900">
              <a:spcAft>
                <a:spcPts val="400"/>
              </a:spcAft>
              <a:buSzPct val="100000"/>
              <a:buChar char="•"/>
            </a:pPr>
            <a:r>
              <a:rPr lang="en-US" sz="1100" dirty="0">
                <a:solidFill>
                  <a:srgbClr val="141413"/>
                </a:solidFill>
                <a:latin typeface="Instrument Sans" pitchFamily="34" charset="0"/>
                <a:ea typeface="Instrument Sans" pitchFamily="34" charset="-122"/>
                <a:cs typeface="Instrument Sans" pitchFamily="34" charset="-120"/>
              </a:rPr>
              <a:t>Competing sites: multiple TOD sites competing for developer capital simultaneously</a:t>
            </a:r>
            <a:endParaRPr lang="en-US" sz="1100" dirty="0"/>
          </a:p>
        </p:txBody>
      </p:sp>
      <p:sp>
        <p:nvSpPr>
          <p:cNvPr id="14" name="Shape 12"/>
          <p:cNvSpPr/>
          <p:nvPr/>
        </p:nvSpPr>
        <p:spPr>
          <a:xfrm>
            <a:off x="594360" y="6144768"/>
            <a:ext cx="10972800" cy="502920"/>
          </a:xfrm>
          <a:prstGeom prst="rect">
            <a:avLst/>
          </a:prstGeom>
          <a:solidFill>
            <a:srgbClr val="F0EEE6"/>
          </a:solidFill>
          <a:ln w="6350">
            <a:solidFill>
              <a:srgbClr val="E8E6DC"/>
            </a:solidFill>
            <a:prstDash val="solid"/>
          </a:ln>
        </p:spPr>
      </p:sp>
      <p:sp>
        <p:nvSpPr>
          <p:cNvPr id="15" name="Shape 13"/>
          <p:cNvSpPr/>
          <p:nvPr/>
        </p:nvSpPr>
        <p:spPr>
          <a:xfrm>
            <a:off x="594360" y="6144768"/>
            <a:ext cx="45720" cy="502920"/>
          </a:xfrm>
          <a:prstGeom prst="rect">
            <a:avLst/>
          </a:prstGeom>
          <a:solidFill>
            <a:srgbClr val="788C5D"/>
          </a:solidFill>
          <a:ln w="12700">
            <a:solidFill>
              <a:srgbClr val="333333"/>
            </a:solidFill>
            <a:prstDash val="solid"/>
          </a:ln>
        </p:spPr>
      </p:sp>
      <p:sp>
        <p:nvSpPr>
          <p:cNvPr id="16" name="Text 14"/>
          <p:cNvSpPr/>
          <p:nvPr/>
        </p:nvSpPr>
        <p:spPr>
          <a:xfrm>
            <a:off x="777240" y="6181344"/>
            <a:ext cx="10607040" cy="411480"/>
          </a:xfrm>
          <a:prstGeom prst="rect">
            <a:avLst/>
          </a:prstGeom>
          <a:noFill/>
          <a:ln/>
        </p:spPr>
        <p:txBody>
          <a:bodyPr wrap="square" lIns="0" tIns="0" rIns="0" bIns="0" rtlCol="0" anchor="ctr"/>
          <a:lstStyle/>
          <a:p>
            <a:pPr algn="l" indent="0" marL="0">
              <a:buNone/>
            </a:pPr>
            <a:r>
              <a:rPr lang="en-US" sz="1100" dirty="0">
                <a:solidFill>
                  <a:srgbClr val="3D3D3A"/>
                </a:solidFill>
                <a:latin typeface="Instrument Sans" pitchFamily="34" charset="0"/>
                <a:ea typeface="Instrument Sans" pitchFamily="34" charset="-122"/>
                <a:cs typeface="Instrument Sans" pitchFamily="34" charset="-120"/>
              </a:rPr>
              <a:t>Verdict: Developer interest is likely — but timing depends on rezoning finalisation and metro construction milestones. A first approach could occur 2027–2030.</a:t>
            </a:r>
            <a:endParaRPr lang="en-US" sz="1100" dirty="0"/>
          </a:p>
        </p:txBody>
      </p:sp>
      <p:sp>
        <p:nvSpPr>
          <p:cNvPr id="17" name="Text 15"/>
          <p:cNvSpPr/>
          <p:nvPr/>
        </p:nvSpPr>
        <p:spPr>
          <a:xfrm>
            <a:off x="594360" y="6537960"/>
            <a:ext cx="4572000" cy="228600"/>
          </a:xfrm>
          <a:prstGeom prst="rect">
            <a:avLst/>
          </a:prstGeom>
          <a:noFill/>
          <a:ln/>
        </p:spPr>
        <p:txBody>
          <a:bodyPr wrap="square" lIns="0" tIns="0" rIns="0" bIns="0" rtlCol="0" anchor="b"/>
          <a:lstStyle/>
          <a:p>
            <a:pPr algn="l" indent="0" marL="0">
              <a:buNone/>
            </a:pPr>
            <a:r>
              <a:rPr lang="en-US" sz="900" dirty="0">
                <a:solidFill>
                  <a:srgbClr val="5E5D59"/>
                </a:solidFill>
                <a:latin typeface="Instrument Sans" pitchFamily="34" charset="0"/>
                <a:ea typeface="Instrument Sans" pitchFamily="34" charset="-122"/>
                <a:cs typeface="Instrument Sans" pitchFamily="34" charset="-120"/>
              </a:rPr>
              <a:t>© 2026 Personal</a:t>
            </a:r>
            <a:endParaRPr lang="en-US" sz="900" dirty="0"/>
          </a:p>
        </p:txBody>
      </p:sp>
      <p:sp>
        <p:nvSpPr>
          <p:cNvPr id="18" name="Text 16"/>
          <p:cNvSpPr/>
          <p:nvPr/>
        </p:nvSpPr>
        <p:spPr>
          <a:xfrm>
            <a:off x="5029200" y="6537960"/>
            <a:ext cx="6583680" cy="228600"/>
          </a:xfrm>
          <a:prstGeom prst="rect">
            <a:avLst/>
          </a:prstGeom>
          <a:noFill/>
          <a:ln/>
        </p:spPr>
        <p:txBody>
          <a:bodyPr wrap="square" lIns="0" tIns="0" rIns="0" bIns="0" rtlCol="0" anchor="b"/>
          <a:lstStyle/>
          <a:p>
            <a:pPr algn="r" indent="0" marL="0">
              <a:buNone/>
            </a:pPr>
            <a:r>
              <a:rPr lang="en-US" sz="900" dirty="0">
                <a:solidFill>
                  <a:srgbClr val="B0AEA5"/>
                </a:solidFill>
                <a:latin typeface="Instrument Sans" pitchFamily="34" charset="0"/>
                <a:ea typeface="Instrument Sans" pitchFamily="34" charset="-122"/>
                <a:cs typeface="Instrument Sans" pitchFamily="34" charset="-120"/>
              </a:rPr>
              <a:t>Confidential — not for distribution</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Personal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Burwood Feasibility — 316 Parramatta Road</dc:title>
  <dc:subject>PptxGenJS Presentation</dc:subject>
  <dc:creator>DocMark.md</dc:creator>
  <cp:lastModifiedBy>DocMark.md</cp:lastModifiedBy>
  <cp:revision>1</cp:revision>
  <dcterms:created xsi:type="dcterms:W3CDTF">2026-06-13T05:04:59Z</dcterms:created>
  <dcterms:modified xsi:type="dcterms:W3CDTF">2026-06-13T05:04:59Z</dcterms:modified>
</cp:coreProperties>
</file>